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2" r:id="rId2"/>
  </p:sldMasterIdLst>
  <p:notesMasterIdLst>
    <p:notesMasterId r:id="rId21"/>
  </p:notesMasterIdLst>
  <p:handoutMasterIdLst>
    <p:handoutMasterId r:id="rId22"/>
  </p:handoutMasterIdLst>
  <p:sldIdLst>
    <p:sldId id="3288" r:id="rId3"/>
    <p:sldId id="5458" r:id="rId4"/>
    <p:sldId id="5484" r:id="rId5"/>
    <p:sldId id="5538" r:id="rId6"/>
    <p:sldId id="5535" r:id="rId7"/>
    <p:sldId id="5537" r:id="rId8"/>
    <p:sldId id="5497" r:id="rId9"/>
    <p:sldId id="5549" r:id="rId10"/>
    <p:sldId id="5532" r:id="rId11"/>
    <p:sldId id="5525" r:id="rId12"/>
    <p:sldId id="5531" r:id="rId13"/>
    <p:sldId id="5539" r:id="rId14"/>
    <p:sldId id="5496" r:id="rId15"/>
    <p:sldId id="5536" r:id="rId16"/>
    <p:sldId id="5540" r:id="rId17"/>
    <p:sldId id="5498" r:id="rId18"/>
    <p:sldId id="5533" r:id="rId19"/>
    <p:sldId id="5512" r:id="rId20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58B770E-DAD7-4D2E-A50C-422B3A5A3F27}">
          <p14:sldIdLst>
            <p14:sldId id="3288"/>
            <p14:sldId id="5458"/>
            <p14:sldId id="5484"/>
            <p14:sldId id="5538"/>
            <p14:sldId id="5535"/>
            <p14:sldId id="5537"/>
            <p14:sldId id="5497"/>
            <p14:sldId id="5549"/>
            <p14:sldId id="5532"/>
            <p14:sldId id="5525"/>
            <p14:sldId id="5531"/>
            <p14:sldId id="5539"/>
            <p14:sldId id="5496"/>
            <p14:sldId id="5536"/>
            <p14:sldId id="5540"/>
            <p14:sldId id="5498"/>
            <p14:sldId id="5533"/>
            <p14:sldId id="5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Villagra" initials="EV" lastIdx="1" clrIdx="0">
    <p:extLst>
      <p:ext uri="{19B8F6BF-5375-455C-9EA6-DF929625EA0E}">
        <p15:presenceInfo xmlns:p15="http://schemas.microsoft.com/office/powerpoint/2012/main" userId="Eduardo Villagra" providerId="None"/>
      </p:ext>
    </p:extLst>
  </p:cmAuthor>
  <p:cmAuthor id="2" name="Usuario" initials="U" lastIdx="1" clrIdx="1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727"/>
    <a:srgbClr val="F9E8E7"/>
    <a:srgbClr val="F5EBE3"/>
    <a:srgbClr val="9E9380"/>
    <a:srgbClr val="A6AC80"/>
    <a:srgbClr val="BAC09C"/>
    <a:srgbClr val="818747"/>
    <a:srgbClr val="AEA780"/>
    <a:srgbClr val="D1C9A0"/>
    <a:srgbClr val="C1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E60A7-089E-460A-AAAE-CABE351E069F}" v="8" dt="2022-04-06T15:22:17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1636" autoAdjust="0"/>
  </p:normalViewPr>
  <p:slideViewPr>
    <p:cSldViewPr snapToGrid="0">
      <p:cViewPr>
        <p:scale>
          <a:sx n="60" d="100"/>
          <a:sy n="60" d="100"/>
        </p:scale>
        <p:origin x="10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i Ulises Chirinos Zuñiga" userId="ea2209ee2a150c6c" providerId="LiveId" clId="{290E60A7-089E-460A-AAAE-CABE351E069F}"/>
    <pc:docChg chg="undo custSel addSld modSld sldOrd modSection">
      <pc:chgData name="Alexei Ulises Chirinos Zuñiga" userId="ea2209ee2a150c6c" providerId="LiveId" clId="{290E60A7-089E-460A-AAAE-CABE351E069F}" dt="2022-04-06T15:22:30.119" v="235" actId="1076"/>
      <pc:docMkLst>
        <pc:docMk/>
      </pc:docMkLst>
      <pc:sldChg chg="modSp mod">
        <pc:chgData name="Alexei Ulises Chirinos Zuñiga" userId="ea2209ee2a150c6c" providerId="LiveId" clId="{290E60A7-089E-460A-AAAE-CABE351E069F}" dt="2022-04-06T13:58:21.517" v="70" actId="1076"/>
        <pc:sldMkLst>
          <pc:docMk/>
          <pc:sldMk cId="688118290" sldId="3250"/>
        </pc:sldMkLst>
        <pc:spChg chg="mod">
          <ac:chgData name="Alexei Ulises Chirinos Zuñiga" userId="ea2209ee2a150c6c" providerId="LiveId" clId="{290E60A7-089E-460A-AAAE-CABE351E069F}" dt="2022-04-06T13:58:21.517" v="70" actId="1076"/>
          <ac:spMkLst>
            <pc:docMk/>
            <pc:sldMk cId="688118290" sldId="3250"/>
            <ac:spMk id="2" creationId="{00000000-0000-0000-0000-000000000000}"/>
          </ac:spMkLst>
        </pc:spChg>
        <pc:spChg chg="mod">
          <ac:chgData name="Alexei Ulises Chirinos Zuñiga" userId="ea2209ee2a150c6c" providerId="LiveId" clId="{290E60A7-089E-460A-AAAE-CABE351E069F}" dt="2022-04-06T13:58:15.650" v="69" actId="1076"/>
          <ac:spMkLst>
            <pc:docMk/>
            <pc:sldMk cId="688118290" sldId="3250"/>
            <ac:spMk id="3" creationId="{00000000-0000-0000-0000-000000000000}"/>
          </ac:spMkLst>
        </pc:spChg>
      </pc:sldChg>
      <pc:sldChg chg="modSp mod ord">
        <pc:chgData name="Alexei Ulises Chirinos Zuñiga" userId="ea2209ee2a150c6c" providerId="LiveId" clId="{290E60A7-089E-460A-AAAE-CABE351E069F}" dt="2022-04-06T15:14:16.377" v="212"/>
        <pc:sldMkLst>
          <pc:docMk/>
          <pc:sldMk cId="1251458789" sldId="3251"/>
        </pc:sldMkLst>
        <pc:picChg chg="mod">
          <ac:chgData name="Alexei Ulises Chirinos Zuñiga" userId="ea2209ee2a150c6c" providerId="LiveId" clId="{290E60A7-089E-460A-AAAE-CABE351E069F}" dt="2022-04-06T15:13:39.552" v="204" actId="1076"/>
          <ac:picMkLst>
            <pc:docMk/>
            <pc:sldMk cId="1251458789" sldId="3251"/>
            <ac:picMk id="14" creationId="{00000000-0000-0000-0000-000000000000}"/>
          </ac:picMkLst>
        </pc:picChg>
      </pc:sldChg>
      <pc:sldChg chg="modSp mod">
        <pc:chgData name="Alexei Ulises Chirinos Zuñiga" userId="ea2209ee2a150c6c" providerId="LiveId" clId="{290E60A7-089E-460A-AAAE-CABE351E069F}" dt="2022-04-06T14:43:24.799" v="81" actId="1076"/>
        <pc:sldMkLst>
          <pc:docMk/>
          <pc:sldMk cId="1931419573" sldId="3253"/>
        </pc:sldMkLst>
        <pc:spChg chg="mod">
          <ac:chgData name="Alexei Ulises Chirinos Zuñiga" userId="ea2209ee2a150c6c" providerId="LiveId" clId="{290E60A7-089E-460A-AAAE-CABE351E069F}" dt="2022-04-06T14:43:24.799" v="81" actId="1076"/>
          <ac:spMkLst>
            <pc:docMk/>
            <pc:sldMk cId="1931419573" sldId="3253"/>
            <ac:spMk id="2" creationId="{00000000-0000-0000-0000-000000000000}"/>
          </ac:spMkLst>
        </pc:spChg>
      </pc:sldChg>
      <pc:sldChg chg="addSp delSp modSp new mod ord setBg">
        <pc:chgData name="Alexei Ulises Chirinos Zuñiga" userId="ea2209ee2a150c6c" providerId="LiveId" clId="{290E60A7-089E-460A-AAAE-CABE351E069F}" dt="2022-04-06T15:17:37.153" v="214"/>
        <pc:sldMkLst>
          <pc:docMk/>
          <pc:sldMk cId="4042386490" sldId="3257"/>
        </pc:sldMkLst>
        <pc:spChg chg="del mod">
          <ac:chgData name="Alexei Ulises Chirinos Zuñiga" userId="ea2209ee2a150c6c" providerId="LiveId" clId="{290E60A7-089E-460A-AAAE-CABE351E069F}" dt="2022-04-06T14:45:21.409" v="119" actId="478"/>
          <ac:spMkLst>
            <pc:docMk/>
            <pc:sldMk cId="4042386490" sldId="3257"/>
            <ac:spMk id="2" creationId="{0BC8B860-107B-4CCB-81A0-E3B597633727}"/>
          </ac:spMkLst>
        </pc:spChg>
        <pc:spChg chg="del">
          <ac:chgData name="Alexei Ulises Chirinos Zuñiga" userId="ea2209ee2a150c6c" providerId="LiveId" clId="{290E60A7-089E-460A-AAAE-CABE351E069F}" dt="2022-04-06T14:45:56.352" v="175" actId="478"/>
          <ac:spMkLst>
            <pc:docMk/>
            <pc:sldMk cId="4042386490" sldId="3257"/>
            <ac:spMk id="3" creationId="{B58817E2-C532-4F32-B7B0-7AB10ABEC32A}"/>
          </ac:spMkLst>
        </pc:spChg>
        <pc:spChg chg="add del mod">
          <ac:chgData name="Alexei Ulises Chirinos Zuñiga" userId="ea2209ee2a150c6c" providerId="LiveId" clId="{290E60A7-089E-460A-AAAE-CABE351E069F}" dt="2022-04-06T14:57:17.713" v="176" actId="478"/>
          <ac:spMkLst>
            <pc:docMk/>
            <pc:sldMk cId="4042386490" sldId="3257"/>
            <ac:spMk id="4" creationId="{114CB34D-869C-4BE6-A42C-83842A748527}"/>
          </ac:spMkLst>
        </pc:spChg>
        <pc:spChg chg="add mod">
          <ac:chgData name="Alexei Ulises Chirinos Zuñiga" userId="ea2209ee2a150c6c" providerId="LiveId" clId="{290E60A7-089E-460A-AAAE-CABE351E069F}" dt="2022-04-06T15:08:08.358" v="202" actId="14100"/>
          <ac:spMkLst>
            <pc:docMk/>
            <pc:sldMk cId="4042386490" sldId="3257"/>
            <ac:spMk id="5" creationId="{8AD84AE8-5638-4F42-9E83-F79913B01DBB}"/>
          </ac:spMkLst>
        </pc:spChg>
        <pc:spChg chg="add del mod">
          <ac:chgData name="Alexei Ulises Chirinos Zuñiga" userId="ea2209ee2a150c6c" providerId="LiveId" clId="{290E60A7-089E-460A-AAAE-CABE351E069F}" dt="2022-04-06T15:03:05.955" v="196" actId="478"/>
          <ac:spMkLst>
            <pc:docMk/>
            <pc:sldMk cId="4042386490" sldId="3257"/>
            <ac:spMk id="11" creationId="{67AC2BD3-C9F6-4073-AFB6-AF8E85EE340E}"/>
          </ac:spMkLst>
        </pc:spChg>
        <pc:spChg chg="add del">
          <ac:chgData name="Alexei Ulises Chirinos Zuñiga" userId="ea2209ee2a150c6c" providerId="LiveId" clId="{290E60A7-089E-460A-AAAE-CABE351E069F}" dt="2022-04-06T15:00:44.279" v="186" actId="26606"/>
          <ac:spMkLst>
            <pc:docMk/>
            <pc:sldMk cId="4042386490" sldId="3257"/>
            <ac:spMk id="13" creationId="{765F4110-C0FC-4D61-ACD2-A7C950EAE908}"/>
          </ac:spMkLst>
        </pc:spChg>
        <pc:picChg chg="add mod ord">
          <ac:chgData name="Alexei Ulises Chirinos Zuñiga" userId="ea2209ee2a150c6c" providerId="LiveId" clId="{290E60A7-089E-460A-AAAE-CABE351E069F}" dt="2022-04-06T15:00:57.259" v="188" actId="1076"/>
          <ac:picMkLst>
            <pc:docMk/>
            <pc:sldMk cId="4042386490" sldId="3257"/>
            <ac:picMk id="6" creationId="{C07B6089-4791-429F-9D87-83604093CB28}"/>
          </ac:picMkLst>
        </pc:picChg>
        <pc:picChg chg="add del mod">
          <ac:chgData name="Alexei Ulises Chirinos Zuñiga" userId="ea2209ee2a150c6c" providerId="LiveId" clId="{290E60A7-089E-460A-AAAE-CABE351E069F}" dt="2022-04-06T15:07:47.930" v="197" actId="478"/>
          <ac:picMkLst>
            <pc:docMk/>
            <pc:sldMk cId="4042386490" sldId="3257"/>
            <ac:picMk id="8" creationId="{906E67A3-370A-4712-80C8-D66D4E383E85}"/>
          </ac:picMkLst>
        </pc:picChg>
        <pc:picChg chg="add mod">
          <ac:chgData name="Alexei Ulises Chirinos Zuñiga" userId="ea2209ee2a150c6c" providerId="LiveId" clId="{290E60A7-089E-460A-AAAE-CABE351E069F}" dt="2022-04-06T15:08:00.126" v="200" actId="14100"/>
          <ac:picMkLst>
            <pc:docMk/>
            <pc:sldMk cId="4042386490" sldId="3257"/>
            <ac:picMk id="14" creationId="{4F5C5650-9728-4AD1-997A-055835AF9264}"/>
          </ac:picMkLst>
        </pc:picChg>
        <pc:cxnChg chg="add mod">
          <ac:chgData name="Alexei Ulises Chirinos Zuñiga" userId="ea2209ee2a150c6c" providerId="LiveId" clId="{290E60A7-089E-460A-AAAE-CABE351E069F}" dt="2022-04-06T15:01:27.540" v="191" actId="14861"/>
          <ac:cxnSpMkLst>
            <pc:docMk/>
            <pc:sldMk cId="4042386490" sldId="3257"/>
            <ac:cxnSpMk id="10" creationId="{81CC165B-1A8F-4A9A-A2D4-33D1620AF883}"/>
          </ac:cxnSpMkLst>
        </pc:cxnChg>
        <pc:cxnChg chg="add del">
          <ac:chgData name="Alexei Ulises Chirinos Zuñiga" userId="ea2209ee2a150c6c" providerId="LiveId" clId="{290E60A7-089E-460A-AAAE-CABE351E069F}" dt="2022-04-06T15:00:44.279" v="186" actId="26606"/>
          <ac:cxnSpMkLst>
            <pc:docMk/>
            <pc:sldMk cId="4042386490" sldId="3257"/>
            <ac:cxnSpMk id="15" creationId="{CC94CBDB-A76C-499E-95AB-C0A049E3154E}"/>
          </ac:cxnSpMkLst>
        </pc:cxnChg>
      </pc:sldChg>
      <pc:sldChg chg="addSp delSp modSp add mod">
        <pc:chgData name="Alexei Ulises Chirinos Zuñiga" userId="ea2209ee2a150c6c" providerId="LiveId" clId="{290E60A7-089E-460A-AAAE-CABE351E069F}" dt="2022-04-06T15:22:30.119" v="235" actId="1076"/>
        <pc:sldMkLst>
          <pc:docMk/>
          <pc:sldMk cId="3478914761" sldId="3258"/>
        </pc:sldMkLst>
        <pc:spChg chg="del">
          <ac:chgData name="Alexei Ulises Chirinos Zuñiga" userId="ea2209ee2a150c6c" providerId="LiveId" clId="{290E60A7-089E-460A-AAAE-CABE351E069F}" dt="2022-04-06T15:21:34.628" v="221" actId="478"/>
          <ac:spMkLst>
            <pc:docMk/>
            <pc:sldMk cId="3478914761" sldId="3258"/>
            <ac:spMk id="4" creationId="{00000000-0000-0000-0000-000000000000}"/>
          </ac:spMkLst>
        </pc:spChg>
        <pc:spChg chg="del">
          <ac:chgData name="Alexei Ulises Chirinos Zuñiga" userId="ea2209ee2a150c6c" providerId="LiveId" clId="{290E60A7-089E-460A-AAAE-CABE351E069F}" dt="2022-04-06T15:21:25.910" v="219" actId="478"/>
          <ac:spMkLst>
            <pc:docMk/>
            <pc:sldMk cId="3478914761" sldId="3258"/>
            <ac:spMk id="6" creationId="{00000000-0000-0000-0000-000000000000}"/>
          </ac:spMkLst>
        </pc:spChg>
        <pc:graphicFrameChg chg="del modGraphic">
          <ac:chgData name="Alexei Ulises Chirinos Zuñiga" userId="ea2209ee2a150c6c" providerId="LiveId" clId="{290E60A7-089E-460A-AAAE-CABE351E069F}" dt="2022-04-06T15:21:29.979" v="220" actId="478"/>
          <ac:graphicFrameMkLst>
            <pc:docMk/>
            <pc:sldMk cId="3478914761" sldId="3258"/>
            <ac:graphicFrameMk id="2" creationId="{00000000-0000-0000-0000-000000000000}"/>
          </ac:graphicFrameMkLst>
        </pc:graphicFrameChg>
        <pc:picChg chg="del">
          <ac:chgData name="Alexei Ulises Chirinos Zuñiga" userId="ea2209ee2a150c6c" providerId="LiveId" clId="{290E60A7-089E-460A-AAAE-CABE351E069F}" dt="2022-04-06T15:21:22.644" v="216" actId="478"/>
          <ac:picMkLst>
            <pc:docMk/>
            <pc:sldMk cId="3478914761" sldId="3258"/>
            <ac:picMk id="3" creationId="{00000000-0000-0000-0000-000000000000}"/>
          </ac:picMkLst>
        </pc:picChg>
        <pc:picChg chg="del">
          <ac:chgData name="Alexei Ulises Chirinos Zuñiga" userId="ea2209ee2a150c6c" providerId="LiveId" clId="{290E60A7-089E-460A-AAAE-CABE351E069F}" dt="2022-04-06T15:21:23.403" v="217" actId="478"/>
          <ac:picMkLst>
            <pc:docMk/>
            <pc:sldMk cId="3478914761" sldId="3258"/>
            <ac:picMk id="5" creationId="{00000000-0000-0000-0000-000000000000}"/>
          </ac:picMkLst>
        </pc:picChg>
        <pc:picChg chg="add mod modCrop">
          <ac:chgData name="Alexei Ulises Chirinos Zuñiga" userId="ea2209ee2a150c6c" providerId="LiveId" clId="{290E60A7-089E-460A-AAAE-CABE351E069F}" dt="2022-04-06T15:22:30.119" v="235" actId="1076"/>
          <ac:picMkLst>
            <pc:docMk/>
            <pc:sldMk cId="3478914761" sldId="3258"/>
            <ac:picMk id="8" creationId="{4ABDD72E-DE01-4517-901F-A28A38B5793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0936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7D080A7-BC8A-48CA-BE0E-8C0091B2B4D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518725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0936" y="9518725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2EC35F1-113A-47F3-BBAC-9A6BDE0C8A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4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2754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9" y="2"/>
            <a:ext cx="2984870" cy="502754"/>
          </a:xfrm>
          <a:prstGeom prst="rect">
            <a:avLst/>
          </a:prstGeom>
        </p:spPr>
        <p:txBody>
          <a:bodyPr vert="horz" lIns="94202" tIns="47101" rIns="94202" bIns="47101" rtlCol="0"/>
          <a:lstStyle>
            <a:lvl1pPr algn="r">
              <a:defRPr sz="1200"/>
            </a:lvl1pPr>
          </a:lstStyle>
          <a:p>
            <a:fld id="{F0F1AA1B-5171-4054-A9DB-67547665FAE1}" type="datetimeFigureOut">
              <a:rPr lang="es-PE" smtClean="0"/>
              <a:t>4/11/2025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2" tIns="47101" rIns="94202" bIns="47101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4202" tIns="47101" rIns="94202" bIns="47101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0" cy="502753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9" y="9517548"/>
            <a:ext cx="2984870" cy="502753"/>
          </a:xfrm>
          <a:prstGeom prst="rect">
            <a:avLst/>
          </a:prstGeom>
        </p:spPr>
        <p:txBody>
          <a:bodyPr vert="horz" lIns="94202" tIns="47101" rIns="94202" bIns="47101" rtlCol="0" anchor="b"/>
          <a:lstStyle>
            <a:lvl1pPr algn="r">
              <a:defRPr sz="1200"/>
            </a:lvl1pPr>
          </a:lstStyle>
          <a:p>
            <a:fld id="{7C50760B-E42F-4168-B2E0-4A8BDEFD52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90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818" y="4822271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38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818" y="4822271"/>
            <a:ext cx="5510530" cy="394549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83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0760B-E42F-4168-B2E0-4A8BDEFD520D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70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0760B-E42F-4168-B2E0-4A8BDEFD520D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47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0760B-E42F-4168-B2E0-4A8BDEFD520D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937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0760B-E42F-4168-B2E0-4A8BDEFD520D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8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wir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814"/>
            <a:ext cx="12192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759A-1E4E-4124-9360-EFD1A3AE0B5B}" type="slidenum">
              <a:rPr lang="es-PE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57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321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6073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20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B0151-1D8D-481E-AFC3-BCB513FA494F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7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364368-C49B-4685-95D4-ED5E37374C24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6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910749-41CB-4AC2-9B4E-BD538B415E99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F5E1FF-BF62-408F-B3E9-338606CBE453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1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B383B6-7C08-4CAE-971E-C2EEF9A1B18F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85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522DE-DC8B-44B9-92A4-DBC7A3497B40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BB471-F4DA-4D4C-B818-30B4EA1E763E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3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2192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7338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1CD10B-AA2A-46DF-9DB1-ECAFD3BE3A39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0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0A781-4724-46C4-BE7B-898348CCDD81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953EA-38EC-42F2-9DD8-3351EAB91E07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50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9716D-701C-4942-B316-0DBCD51F8538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32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92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730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237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5969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035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035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68000" y="6430964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6E053-C924-44A9-AB6B-E06A8679C3E6}" type="slidenum">
              <a:rPr lang="es-PE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6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570F7-4597-474D-95CA-D410B044A8A1}" type="slidenum">
              <a:rPr kumimoji="0" lang="es-ES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9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91;p1"/>
          <p:cNvSpPr/>
          <p:nvPr/>
        </p:nvSpPr>
        <p:spPr>
          <a:xfrm>
            <a:off x="1852862" y="4551026"/>
            <a:ext cx="9901991" cy="125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0000"/>
                </a:solidFill>
                <a:latin typeface="+mj-lt"/>
                <a:ea typeface="Book Antiqua" panose="02040602050305030304"/>
                <a:cs typeface="Book Antiqua" panose="02040602050305030304"/>
                <a:sym typeface="Book Antiqua" panose="02040602050305030304"/>
              </a:rPr>
              <a:t>CONVOCATORIA A CONCURSO PÚBLICO DE MÉRITOS AF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000000"/>
                </a:solidFill>
                <a:latin typeface="+mj-lt"/>
                <a:ea typeface="Book Antiqua" panose="02040602050305030304"/>
                <a:cs typeface="Book Antiqua" panose="02040602050305030304"/>
                <a:sym typeface="Book Antiqua" panose="02040602050305030304"/>
              </a:rPr>
              <a:t>PARA EL PERSONAL ADMINISTRATIVOS Y DE SALUD DEL EJÉRCITO DEL PERÚ</a:t>
            </a:r>
          </a:p>
          <a:p>
            <a:pPr lvl="0" algn="ctr"/>
            <a:endParaRPr lang="es-MX" sz="2400" b="1" i="0" u="none" strike="noStrike" cap="none" dirty="0">
              <a:solidFill>
                <a:srgbClr val="000000"/>
              </a:solidFill>
              <a:latin typeface="+mj-lt"/>
              <a:ea typeface="Book Antiqua" panose="02040602050305030304"/>
              <a:cs typeface="Book Antiqua" panose="02040602050305030304"/>
              <a:sym typeface="Book Antiqua" panose="02040602050305030304"/>
            </a:endParaRPr>
          </a:p>
          <a:p>
            <a:pPr lvl="0" algn="ctr"/>
            <a:r>
              <a:rPr lang="es-MX" sz="2000" b="1" i="0" u="none" strike="noStrike" cap="none" dirty="0">
                <a:solidFill>
                  <a:srgbClr val="000000"/>
                </a:solidFill>
                <a:latin typeface="+mj-lt"/>
                <a:ea typeface="Book Antiqua" panose="02040602050305030304"/>
                <a:cs typeface="Book Antiqua" panose="02040602050305030304"/>
                <a:sym typeface="Book Antiqua" panose="02040602050305030304"/>
              </a:rPr>
              <a:t>ORIENTACIÓN </a:t>
            </a:r>
            <a:r>
              <a:rPr lang="es-ES" sz="2000" b="1" dirty="0">
                <a:solidFill>
                  <a:srgbClr val="000000"/>
                </a:solidFill>
                <a:latin typeface="+mj-lt"/>
                <a:ea typeface="Book Antiqua" panose="02040602050305030304"/>
                <a:cs typeface="Book Antiqua" panose="02040602050305030304"/>
              </a:rPr>
              <a:t>PARA EL DESARROLLO DE LAS EVALUACIONES DE CONOCIMIENTOS, PSICOMÉTRICO Y ENTREVISTA PERSONAL </a:t>
            </a:r>
            <a:endParaRPr lang="es-MX" sz="2000" b="1" dirty="0">
              <a:solidFill>
                <a:srgbClr val="000000"/>
              </a:solidFill>
              <a:latin typeface="+mj-lt"/>
              <a:ea typeface="Book Antiqua" panose="02040602050305030304"/>
              <a:cs typeface="Book Antiqua" panose="02040602050305030304"/>
              <a:sym typeface="Book Antiqua" panose="02040602050305030304"/>
            </a:endParaRPr>
          </a:p>
        </p:txBody>
      </p:sp>
      <p:pic>
        <p:nvPicPr>
          <p:cNvPr id="8" name="Imagen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4" y="256681"/>
            <a:ext cx="4375986" cy="4037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38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104" y="1193518"/>
            <a:ext cx="11996896" cy="489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8382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s-ES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se permitirá el ingreso al postulante con ningún tipo de aparato electrónico (celulares, audífonos, relojes inteligentes, Tablet, cámaras, etc.) de detectarse será retenido en la puerta de ingreso a la IEP. </a:t>
            </a:r>
            <a:r>
              <a:rPr lang="es-ES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comité no se responsabiliza de la perdida de cualquier objeto de valor.</a:t>
            </a:r>
          </a:p>
          <a:p>
            <a:pPr marL="342900" marR="8382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postulante deberá </a:t>
            </a:r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portar indefectiblemente su DNI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caso contrario no podrá rendir el examen y será descalificado</a:t>
            </a:r>
            <a:r>
              <a:rPr lang="es-ES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En caso de pérdida de DNI podrá presentar el </a:t>
            </a:r>
            <a:r>
              <a:rPr lang="es-ES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Certificado de Inscripción (C4), </a:t>
            </a:r>
            <a:r>
              <a:rPr lang="es-ES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la denuncia policial respectiva, la que será verificado por el personal de seguridad. 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8382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postulante deberá </a:t>
            </a:r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presentarse con vestimenta formal 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(Varones terno, Damas traje sastre)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83820" lvl="0" indent="-342900" algn="just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postulante </a:t>
            </a:r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solo deberá </a:t>
            </a:r>
            <a:r>
              <a:rPr lang="es-ES" sz="1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portar un lápiz 2 B, tajador, lapicero (azul o negro) y un borrador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para el llenado de su hoja de respuestas. </a:t>
            </a:r>
          </a:p>
          <a:p>
            <a:pPr marL="342900" marR="8382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</a:t>
            </a:r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postulantes que aprueben la evaluación Conocimientos y Psicométrico, 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pasarán a la etapa de </a:t>
            </a:r>
            <a:r>
              <a:rPr lang="es-ES" sz="14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y evaluación del Curriculum Vitae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según la fecha establecida en el Cronograma. </a:t>
            </a:r>
          </a:p>
          <a:p>
            <a:pPr marL="342900" marR="8382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Los postulantes que termine el examen antes del tiempo otorgado deberán permanecer en las aulas hasta concluir el tiempo establecido; aquel postulante que desee retirarse del aula, se le hará la aclaración que deberá retirarse de la Institución Educativa. (Ningún postulante está autorizado a estar fuera del aula hasta el término del examen).</a:t>
            </a:r>
          </a:p>
          <a:p>
            <a:pPr marL="342900" marR="83820" indent="-342900" algn="just">
              <a:lnSpc>
                <a:spcPct val="15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Al término del examen los postulantes saldrán del aula, dirigiéndose al patio central para la lectura pública de los resultados.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62647" y="892426"/>
            <a:ext cx="955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CONSIDERACIONES PARA LA EVALUACIÓN DE CONOCIMIENTOS Y PSICOMÉTRICO</a:t>
            </a:r>
            <a:endParaRPr lang="es-PE" b="1" dirty="0">
              <a:latin typeface="Century Gothic" panose="020B0502020202020204" pitchFamily="34" charset="0"/>
            </a:endParaRPr>
          </a:p>
        </p:txBody>
      </p:sp>
      <p:grpSp>
        <p:nvGrpSpPr>
          <p:cNvPr id="4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5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41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eve postulantes a la Universidad Nacional de Trujillo copiaron en examen  y no fueron atrapados | La Libertad | Perú | PERU | COR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67" y="3378154"/>
            <a:ext cx="5742666" cy="30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44600" y="1069830"/>
            <a:ext cx="879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 suplantación de identidad</a:t>
            </a:r>
            <a:r>
              <a:rPr lang="es-E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" sz="2400" dirty="0">
                <a:latin typeface="Century Gothic" panose="020B0502020202020204" pitchFamily="34" charset="0"/>
              </a:rPr>
              <a:t>esta </a:t>
            </a:r>
            <a:r>
              <a:rPr lang="es-E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sancionado por el Código Penal con pena privativa de la libertad</a:t>
            </a:r>
            <a:r>
              <a:rPr lang="es-ES" sz="2400" dirty="0">
                <a:latin typeface="Century Gothic" panose="020B0502020202020204" pitchFamily="34" charset="0"/>
              </a:rPr>
              <a:t>. Por ello, se verificará la identidad de cada postulante.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De detectarse un caso, se pondrá de conocimiento al Ministerio Público para iniciar las investigaciones y denuncias correspondientes.</a:t>
            </a:r>
            <a:endParaRPr lang="es-PE" sz="2400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5" y="1360775"/>
            <a:ext cx="2672925" cy="21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6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76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FF6E8-555F-BDDA-3113-9020DDF1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D911B-4B70-D526-EBE2-36E1DE1C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0D5DD-F139-7E53-CE8A-959EC7D5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41D62A80-3404-99CD-7E1A-2B5DC01B3D2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2D75521F-FCD5-5E43-487E-2306B160843A}"/>
              </a:ext>
            </a:extLst>
          </p:cNvPr>
          <p:cNvSpPr/>
          <p:nvPr/>
        </p:nvSpPr>
        <p:spPr>
          <a:xfrm>
            <a:off x="5167560" y="1859870"/>
            <a:ext cx="5939591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just">
              <a:buFontTx/>
              <a:buNone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DEL</a:t>
            </a:r>
            <a:r>
              <a:rPr lang="es-MX" sz="2400" b="1" dirty="0">
                <a:solidFill>
                  <a:schemeClr val="tx1"/>
                </a:solidFill>
                <a:latin typeface="+mj-lt"/>
              </a:rPr>
              <a:t> CURRÍCULUM DOCUMENTADO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C06C76-84C8-7631-93B0-8C9870502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944" y1="7971" x2="56539" y2="3140"/>
                        <a14:foregroundMark x1="35211" y1="79710" x2="64386" y2="76329"/>
                        <a14:foregroundMark x1="62173" y1="47343" x2="56338" y2="57971"/>
                        <a14:foregroundMark x1="54326" y1="48792" x2="51509" y2="57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453197"/>
            <a:ext cx="3416968" cy="326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61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65EDCAA-BBCC-0B35-7EED-37A797DEFDFB}"/>
              </a:ext>
            </a:extLst>
          </p:cNvPr>
          <p:cNvSpPr txBox="1">
            <a:spLocks/>
          </p:cNvSpPr>
          <p:nvPr/>
        </p:nvSpPr>
        <p:spPr bwMode="auto">
          <a:xfrm>
            <a:off x="3577388" y="994610"/>
            <a:ext cx="8419507" cy="637673"/>
          </a:xfrm>
          <a:prstGeom prst="rect">
            <a:avLst/>
          </a:prstGeom>
          <a:solidFill>
            <a:srgbClr val="9E938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>
                <a:latin typeface="Century Gothic" panose="020B0502020202020204" pitchFamily="34" charset="0"/>
              </a:rPr>
              <a:t>Presentación del currículum documentado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6F71678-170B-83F6-3B8E-86718CACDD51}"/>
              </a:ext>
            </a:extLst>
          </p:cNvPr>
          <p:cNvSpPr/>
          <p:nvPr/>
        </p:nvSpPr>
        <p:spPr>
          <a:xfrm>
            <a:off x="5397500" y="3535187"/>
            <a:ext cx="1397000" cy="880533"/>
          </a:xfrm>
          <a:prstGeom prst="rightArrow">
            <a:avLst/>
          </a:prstGeom>
          <a:solidFill>
            <a:srgbClr val="A6A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325D4734-7F6E-46CC-609D-16CFA6F88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10345"/>
              </p:ext>
            </p:extLst>
          </p:nvPr>
        </p:nvGraphicFramePr>
        <p:xfrm>
          <a:off x="235902" y="2465847"/>
          <a:ext cx="5033412" cy="2260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5816">
                  <a:extLst>
                    <a:ext uri="{9D8B030D-6E8A-4147-A177-3AD203B41FA5}">
                      <a16:colId xmlns:a16="http://schemas.microsoft.com/office/drawing/2014/main" val="289167220"/>
                    </a:ext>
                  </a:extLst>
                </a:gridCol>
                <a:gridCol w="3937596">
                  <a:extLst>
                    <a:ext uri="{9D8B030D-6E8A-4147-A177-3AD203B41FA5}">
                      <a16:colId xmlns:a16="http://schemas.microsoft.com/office/drawing/2014/main" val="3249755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LUGAR: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CUARTEL GENERAL DEL EJÉRCITO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49336"/>
                  </a:ext>
                </a:extLst>
              </a:tr>
              <a:tr h="122810">
                <a:tc>
                  <a:txBody>
                    <a:bodyPr/>
                    <a:lstStyle/>
                    <a:p>
                      <a:pPr algn="just"/>
                      <a:r>
                        <a:rPr lang="es-ES" sz="1400" dirty="0">
                          <a:latin typeface="Century Gothic" panose="020B0502020202020204" pitchFamily="34" charset="0"/>
                        </a:rPr>
                        <a:t>FECHA: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1400" b="0" i="0" u="none" strike="noStrike" kern="12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UNES </a:t>
                      </a:r>
                      <a:r>
                        <a:rPr lang="es-ES" sz="1400" kern="1200" spc="-1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s-ES" sz="1400" b="0" i="0" u="none" strike="noStrike" kern="12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NOV 25 AL </a:t>
                      </a:r>
                      <a:r>
                        <a:rPr lang="es-ES" sz="1400" kern="1200" spc="-1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JUEVES 13</a:t>
                      </a:r>
                      <a:r>
                        <a:rPr lang="es-ES" sz="1400" b="0" i="0" u="none" strike="noStrike" kern="1200" spc="-1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NOV 25 </a:t>
                      </a:r>
                      <a:r>
                        <a:rPr lang="pt-BR" sz="1400" spc="-10" dirty="0">
                          <a:effectLst/>
                          <a:latin typeface="Century Gothic" panose="020B0502020202020204" pitchFamily="34" charset="0"/>
                        </a:rPr>
                        <a:t>DE 08:00 A 15:00 HRS</a:t>
                      </a:r>
                      <a:endParaRPr lang="es-ES" sz="1400" spc="-1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685498"/>
                  </a:ext>
                </a:extLst>
              </a:tr>
              <a:tr h="12281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latin typeface="Century Gothic" panose="020B0502020202020204" pitchFamily="34" charset="0"/>
                        </a:rPr>
                        <a:t>¿CÓMO?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PRESENTACIÓN DE CV FOLEADO DENTRO DE UN SOBRE MANILA SEGÚN LAS BASES DEL CONCURSO DE MEDIO FÍSICA EN LA MESA DE PARTES UBICADO EN LA </a:t>
                      </a:r>
                      <a:r>
                        <a:rPr lang="es-ES" sz="1400" dirty="0">
                          <a:latin typeface="Century Gothic" panose="020B0502020202020204" pitchFamily="34" charset="0"/>
                        </a:rPr>
                        <a:t>PUERTA Nº 2 DEL CUARTEL GENERAL DEL EJÉRCITO, EN AV SAN BORJA NORTE CUADRA 20.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836352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8801DE2D-F42D-56D6-2EA6-3740B641BC6A}"/>
              </a:ext>
            </a:extLst>
          </p:cNvPr>
          <p:cNvGrpSpPr/>
          <p:nvPr/>
        </p:nvGrpSpPr>
        <p:grpSpPr>
          <a:xfrm>
            <a:off x="286750" y="5043286"/>
            <a:ext cx="5019539" cy="584775"/>
            <a:chOff x="217073" y="4571945"/>
            <a:chExt cx="5019539" cy="58477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34A92B9-EF8B-45E5-7026-31515BF0D3E2}"/>
                </a:ext>
              </a:extLst>
            </p:cNvPr>
            <p:cNvSpPr txBox="1"/>
            <p:nvPr/>
          </p:nvSpPr>
          <p:spPr>
            <a:xfrm>
              <a:off x="801848" y="4571945"/>
              <a:ext cx="4434764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>
                  <a:latin typeface="Century Gothic" panose="020B0502020202020204" pitchFamily="34" charset="0"/>
                </a:rPr>
                <a:t>SOLO LOS POSTULANTES QUE CALIFICARON EN LA FASE ANTERIOR</a:t>
              </a:r>
            </a:p>
          </p:txBody>
        </p:sp>
        <p:pic>
          <p:nvPicPr>
            <p:cNvPr id="12" name="Picture 2" descr="1,242,220 Advertencia Imágenes y Fotos - 123RF">
              <a:extLst>
                <a:ext uri="{FF2B5EF4-FFF2-40B4-BE49-F238E27FC236}">
                  <a16:creationId xmlns:a16="http://schemas.microsoft.com/office/drawing/2014/main" id="{A6941426-2EF1-8C15-55BE-9C73BD0BE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3" y="4571945"/>
              <a:ext cx="58477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D80BDD0-9F7A-1EA6-EA4B-8BD4130F2507}"/>
              </a:ext>
            </a:extLst>
          </p:cNvPr>
          <p:cNvSpPr txBox="1"/>
          <p:nvPr/>
        </p:nvSpPr>
        <p:spPr>
          <a:xfrm>
            <a:off x="6860413" y="5955357"/>
            <a:ext cx="48478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ANEXO 09:	</a:t>
            </a:r>
            <a:r>
              <a:rPr lang="es-PE" sz="12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MODELO DE CURRÍCULO VITAE DOCUMENTADO</a:t>
            </a:r>
            <a:endParaRPr lang="es-PE" sz="10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15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4000" t="19401" r="36305" b="8282"/>
          <a:stretch/>
        </p:blipFill>
        <p:spPr>
          <a:xfrm>
            <a:off x="6860413" y="2184834"/>
            <a:ext cx="2451764" cy="3438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4897" t="35272" r="32795" b="29774"/>
          <a:stretch/>
        </p:blipFill>
        <p:spPr>
          <a:xfrm>
            <a:off x="9440363" y="2184834"/>
            <a:ext cx="2556532" cy="1657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8273" t="37151" r="27000" b="19212"/>
          <a:stretch/>
        </p:blipFill>
        <p:spPr>
          <a:xfrm>
            <a:off x="9440363" y="3935000"/>
            <a:ext cx="2583973" cy="16882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1732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8633F-7190-36E2-6420-C17619756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0E56BD2-59E9-F524-5778-8BD356DE9A7C}"/>
              </a:ext>
            </a:extLst>
          </p:cNvPr>
          <p:cNvSpPr/>
          <p:nvPr/>
        </p:nvSpPr>
        <p:spPr>
          <a:xfrm>
            <a:off x="1956234" y="1078650"/>
            <a:ext cx="868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De esta evaluación los postulantes podrán obtener la siguiente condición  </a:t>
            </a:r>
            <a:endParaRPr lang="es-PE" dirty="0"/>
          </a:p>
        </p:txBody>
      </p:sp>
      <p:grpSp>
        <p:nvGrpSpPr>
          <p:cNvPr id="6" name="Google Shape;287;p4">
            <a:extLst>
              <a:ext uri="{FF2B5EF4-FFF2-40B4-BE49-F238E27FC236}">
                <a16:creationId xmlns:a16="http://schemas.microsoft.com/office/drawing/2014/main" id="{1F50C250-4156-CB5D-99F9-7A8A2A88A014}"/>
              </a:ext>
            </a:extLst>
          </p:cNvPr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7" name="Google Shape;288;p4">
              <a:extLst>
                <a:ext uri="{FF2B5EF4-FFF2-40B4-BE49-F238E27FC236}">
                  <a16:creationId xmlns:a16="http://schemas.microsoft.com/office/drawing/2014/main" id="{C0B7A3CA-2B85-4B4F-49DA-970A59E749D3}"/>
                </a:ext>
              </a:extLst>
            </p:cNvPr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9;p4">
              <a:extLst>
                <a:ext uri="{FF2B5EF4-FFF2-40B4-BE49-F238E27FC236}">
                  <a16:creationId xmlns:a16="http://schemas.microsoft.com/office/drawing/2014/main" id="{864F257C-55F8-6D9A-7C13-CC641BBD1D80}"/>
                </a:ext>
              </a:extLst>
            </p:cNvPr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0;p4">
              <a:extLst>
                <a:ext uri="{FF2B5EF4-FFF2-40B4-BE49-F238E27FC236}">
                  <a16:creationId xmlns:a16="http://schemas.microsoft.com/office/drawing/2014/main" id="{5E1E079F-4F03-1E6B-53F2-8933E8CE7C19}"/>
                </a:ext>
              </a:extLst>
            </p:cNvPr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1;p4">
              <a:extLst>
                <a:ext uri="{FF2B5EF4-FFF2-40B4-BE49-F238E27FC236}">
                  <a16:creationId xmlns:a16="http://schemas.microsoft.com/office/drawing/2014/main" id="{E99902FF-51A8-7B6C-C790-C26D15362600}"/>
                </a:ext>
              </a:extLst>
            </p:cNvPr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2;p4">
              <a:extLst>
                <a:ext uri="{FF2B5EF4-FFF2-40B4-BE49-F238E27FC236}">
                  <a16:creationId xmlns:a16="http://schemas.microsoft.com/office/drawing/2014/main" id="{7F5F4DD9-815A-F67E-957D-B35B514CF19B}"/>
                </a:ext>
              </a:extLst>
            </p:cNvPr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93;p4">
              <a:extLst>
                <a:ext uri="{FF2B5EF4-FFF2-40B4-BE49-F238E27FC236}">
                  <a16:creationId xmlns:a16="http://schemas.microsoft.com/office/drawing/2014/main" id="{B2FF8E3E-C81B-A402-8909-55A2F6C8AE23}"/>
                </a:ext>
              </a:extLst>
            </p:cNvPr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3F4858-F163-1196-75E6-29A82933B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47125"/>
              </p:ext>
            </p:extLst>
          </p:nvPr>
        </p:nvGraphicFramePr>
        <p:xfrm>
          <a:off x="1371655" y="1719775"/>
          <a:ext cx="9851341" cy="34184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974380">
                  <a:extLst>
                    <a:ext uri="{9D8B030D-6E8A-4147-A177-3AD203B41FA5}">
                      <a16:colId xmlns:a16="http://schemas.microsoft.com/office/drawing/2014/main" val="4118171768"/>
                    </a:ext>
                  </a:extLst>
                </a:gridCol>
                <a:gridCol w="6876961">
                  <a:extLst>
                    <a:ext uri="{9D8B030D-6E8A-4147-A177-3AD203B41FA5}">
                      <a16:colId xmlns:a16="http://schemas.microsoft.com/office/drawing/2014/main" val="3174283416"/>
                    </a:ext>
                  </a:extLst>
                </a:gridCol>
              </a:tblGrid>
              <a:tr h="227991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CONDICIÓN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  <a:r>
                        <a:rPr lang="es-ES" sz="1800" spc="8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lang="es-ES" sz="1800" spc="6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800" spc="7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CONDICIÓN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42657"/>
                  </a:ext>
                </a:extLst>
              </a:tr>
              <a:tr h="727759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CALIFICA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83820" algn="just">
                        <a:lnSpc>
                          <a:spcPct val="115000"/>
                        </a:lnSpc>
                      </a:pP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Postulante</a:t>
                      </a:r>
                      <a:r>
                        <a:rPr lang="es-ES" sz="1800" spc="-8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s-ES" sz="1800" spc="-7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alcanza</a:t>
                      </a:r>
                      <a:r>
                        <a:rPr lang="es-ES" sz="1800" spc="-7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ES" sz="1800" spc="-7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puntaje</a:t>
                      </a:r>
                      <a:r>
                        <a:rPr lang="es-ES" sz="1800" spc="-7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mínimo</a:t>
                      </a:r>
                      <a:r>
                        <a:rPr lang="es-ES" sz="1800" spc="-8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aprobatorio.</a:t>
                      </a:r>
                      <a:r>
                        <a:rPr lang="es-ES" sz="1800" spc="-5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800" spc="-340" dirty="0">
                          <a:effectLst/>
                          <a:latin typeface="Century Gothic" panose="020B0502020202020204" pitchFamily="34" charset="0"/>
                        </a:rPr>
                        <a:t>   </a:t>
                      </a:r>
                      <a:r>
                        <a:rPr lang="es-ES" sz="1800" spc="-80" dirty="0">
                          <a:effectLst/>
                          <a:latin typeface="Century Gothic" panose="020B0502020202020204" pitchFamily="34" charset="0"/>
                        </a:rPr>
                        <a:t> nota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mínima</a:t>
                      </a:r>
                      <a:r>
                        <a:rPr lang="es-ES" sz="1800" spc="-7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spc="-5" dirty="0">
                          <a:effectLst/>
                          <a:latin typeface="Century Gothic" panose="020B0502020202020204" pitchFamily="34" charset="0"/>
                        </a:rPr>
                        <a:t>aprobatoria</a:t>
                      </a:r>
                      <a:r>
                        <a:rPr lang="es-ES" sz="1800" spc="-6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lang="es-ES" sz="1800" spc="-8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800" spc="-7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r>
                        <a:rPr lang="es-ES" sz="1800" spc="-5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curricular</a:t>
                      </a:r>
                      <a:r>
                        <a:rPr lang="es-ES" sz="1800" spc="-6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s-ES" sz="1800" spc="-8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 </a:t>
                      </a:r>
                      <a:r>
                        <a:rPr lang="es-ES" sz="1800" spc="-340" dirty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doce</a:t>
                      </a:r>
                      <a:r>
                        <a:rPr lang="es-ES" sz="1800" spc="-8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(12).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56144"/>
                  </a:ext>
                </a:extLst>
              </a:tr>
              <a:tr h="348159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s-ES" sz="1800" spc="-5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CALIFICA</a:t>
                      </a:r>
                      <a:endParaRPr lang="es-PE" sz="180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83820"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Postulante</a:t>
                      </a:r>
                      <a:r>
                        <a:rPr lang="es-ES" sz="1800" spc="55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s-ES" sz="1800" spc="6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s-ES" sz="1800" spc="6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alcanza</a:t>
                      </a:r>
                      <a:r>
                        <a:rPr lang="es-ES" sz="1800" spc="65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s-ES" sz="1800" spc="65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puntaje</a:t>
                      </a:r>
                      <a:r>
                        <a:rPr lang="es-ES" sz="1800" spc="6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mínimo</a:t>
                      </a:r>
                      <a:r>
                        <a:rPr lang="es-ES" sz="1800" spc="6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aprobatorio.</a:t>
                      </a:r>
                      <a:endParaRPr lang="es-PE" sz="180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976977"/>
                  </a:ext>
                </a:extLst>
              </a:tr>
              <a:tr h="1577827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PE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PE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PE" sz="18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83820"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DESCALIFICA</a:t>
                      </a:r>
                      <a:endParaRPr lang="es-PE" sz="180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83820" lvl="0" indent="-3429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que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presenta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documentación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declarada</a:t>
                      </a:r>
                      <a:r>
                        <a:rPr lang="es-ES" sz="1800" spc="-9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s-ES" sz="1800" spc="-9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s-ES" sz="1800" spc="-9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ficha</a:t>
                      </a:r>
                      <a:r>
                        <a:rPr lang="es-ES" sz="1800" spc="-9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</a:t>
                      </a:r>
                      <a:r>
                        <a:rPr lang="es-ES" sz="1800" spc="-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inscripción</a:t>
                      </a:r>
                      <a:r>
                        <a:rPr lang="es-ES" sz="1800" spc="-7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del</a:t>
                      </a:r>
                      <a:r>
                        <a:rPr lang="es-ES" sz="1800" spc="4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postulante. (Anexo 2)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marR="83820" lvl="0" indent="-342900" algn="just">
                        <a:lnSpc>
                          <a:spcPct val="115000"/>
                        </a:lnSpc>
                        <a:spcBef>
                          <a:spcPts val="40"/>
                        </a:spcBef>
                        <a:buSzPts val="1200"/>
                        <a:buFont typeface="Times New Roman" panose="02020603050405020304" pitchFamily="18" charset="0"/>
                        <a:buChar char="-"/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 que incumple con presentar su currículum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documentado en la fecha y hora establecida en el</a:t>
                      </a:r>
                      <a:r>
                        <a:rPr lang="es-ES" sz="1800" spc="5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cronograma.</a:t>
                      </a:r>
                      <a:endParaRPr lang="es-PE" sz="1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83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0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A922-C8E9-D2C3-F72C-88C256AC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D182F-FBB1-729D-235A-1A429514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369BD-9408-59B5-D662-12B5D0D4D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571A7751-11D8-8FEF-8B83-3D2EB40D683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596787F0-07A7-40B5-1D74-0908CCE553AC}"/>
              </a:ext>
            </a:extLst>
          </p:cNvPr>
          <p:cNvSpPr/>
          <p:nvPr/>
        </p:nvSpPr>
        <p:spPr>
          <a:xfrm>
            <a:off x="4957011" y="1859870"/>
            <a:ext cx="5997464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just">
              <a:buFontTx/>
              <a:buNone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DE LA ENTREVISTA PERSONAL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A473AB-A134-CDC7-D164-C8E7D4340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944" y1="7971" x2="56539" y2="3140"/>
                        <a14:foregroundMark x1="35211" y1="79710" x2="64386" y2="76329"/>
                        <a14:foregroundMark x1="62173" y1="47343" x2="56338" y2="57971"/>
                        <a14:foregroundMark x1="54326" y1="48792" x2="51509" y2="57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453197"/>
            <a:ext cx="3416968" cy="326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65EDCAA-BBCC-0B35-7EED-37A797DEFDFB}"/>
              </a:ext>
            </a:extLst>
          </p:cNvPr>
          <p:cNvSpPr txBox="1">
            <a:spLocks/>
          </p:cNvSpPr>
          <p:nvPr/>
        </p:nvSpPr>
        <p:spPr bwMode="auto">
          <a:xfrm>
            <a:off x="3577389" y="994610"/>
            <a:ext cx="8309810" cy="637673"/>
          </a:xfrm>
          <a:prstGeom prst="rect">
            <a:avLst/>
          </a:prstGeom>
          <a:solidFill>
            <a:srgbClr val="9E938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>
                <a:latin typeface="Century Gothic" panose="020B0502020202020204" pitchFamily="34" charset="0"/>
              </a:rPr>
              <a:t>De la Entrevista Personal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5DEAC97-8173-24AA-4323-81682DE97E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74F0C88-6D26-459A-0A98-B84109556C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1F63533E-F86B-F5E5-001C-87968B152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64062"/>
              </p:ext>
            </p:extLst>
          </p:nvPr>
        </p:nvGraphicFramePr>
        <p:xfrm>
          <a:off x="319111" y="1905540"/>
          <a:ext cx="5063118" cy="2834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98958">
                  <a:extLst>
                    <a:ext uri="{9D8B030D-6E8A-4147-A177-3AD203B41FA5}">
                      <a16:colId xmlns:a16="http://schemas.microsoft.com/office/drawing/2014/main" val="289167220"/>
                    </a:ext>
                  </a:extLst>
                </a:gridCol>
                <a:gridCol w="3664160">
                  <a:extLst>
                    <a:ext uri="{9D8B030D-6E8A-4147-A177-3AD203B41FA5}">
                      <a16:colId xmlns:a16="http://schemas.microsoft.com/office/drawing/2014/main" val="3249755692"/>
                    </a:ext>
                  </a:extLst>
                </a:gridCol>
              </a:tblGrid>
              <a:tr h="2381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LUGAR: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CUARTEL GENERAL DEL EJÉRCITO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49336"/>
                  </a:ext>
                </a:extLst>
              </a:tr>
              <a:tr h="428686">
                <a:tc>
                  <a:txBody>
                    <a:bodyPr/>
                    <a:lstStyle/>
                    <a:p>
                      <a:r>
                        <a:rPr lang="es-ES" sz="1400" dirty="0">
                          <a:latin typeface="Century Gothic" panose="020B0502020202020204" pitchFamily="34" charset="0"/>
                        </a:rPr>
                        <a:t>FECHA: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MARTES 18 NOV 25 AL SABADO 22 NOV 25</a:t>
                      </a:r>
                      <a:endParaRPr lang="es-ES" sz="1400" spc="-1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77512"/>
                  </a:ext>
                </a:extLst>
              </a:tr>
              <a:tr h="1349563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Century Gothic" panose="020B0502020202020204" pitchFamily="34" charset="0"/>
                        </a:rPr>
                        <a:t>¿CÓMO?</a:t>
                      </a:r>
                      <a:endParaRPr lang="es-PE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 EVALUA EL PERFIL DEL PUESTO DEL POSTULANTE EN LAS </a:t>
                      </a: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INSTALACIONES DE LA SUB JEFATURA DE ADMINISTRACIÓN DE PERSONAL CIVIL DEL EJÉRCITO.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HORARIO DE ENTREVISTA DE LOS POSTULANTES SERÁ PUBLICADO EN LA PÁGINA WEB DEL SJAPCE DE MANERA OPORTUNA. 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836352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16AEB852-A2AC-7950-189A-1D3460BBB37D}"/>
              </a:ext>
            </a:extLst>
          </p:cNvPr>
          <p:cNvSpPr txBox="1"/>
          <p:nvPr/>
        </p:nvSpPr>
        <p:spPr>
          <a:xfrm>
            <a:off x="1316808" y="4708827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rgbClr val="4F4727"/>
                </a:solidFill>
                <a:latin typeface="Century Gothic" panose="020B0502020202020204" pitchFamily="34" charset="0"/>
              </a:rPr>
              <a:t>COMITÉ DE SELECCIÓN</a:t>
            </a:r>
          </a:p>
        </p:txBody>
      </p:sp>
      <p:pic>
        <p:nvPicPr>
          <p:cNvPr id="7" name="Picture 2" descr="7 preguntas típicas en una entrevista de trabajo">
            <a:extLst>
              <a:ext uri="{FF2B5EF4-FFF2-40B4-BE49-F238E27FC236}">
                <a16:creationId xmlns:a16="http://schemas.microsoft.com/office/drawing/2014/main" id="{F73D8B29-EE86-99AB-B71A-134D462AB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913" y="4994001"/>
            <a:ext cx="2531248" cy="15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36447"/>
              </p:ext>
            </p:extLst>
          </p:nvPr>
        </p:nvGraphicFramePr>
        <p:xfrm>
          <a:off x="6096000" y="1729817"/>
          <a:ext cx="5776890" cy="4726952"/>
        </p:xfrm>
        <a:graphic>
          <a:graphicData uri="http://schemas.openxmlformats.org/drawingml/2006/table">
            <a:tbl>
              <a:tblPr firstRow="1" firstCol="1" bandRow="1"/>
              <a:tblGrid>
                <a:gridCol w="1178103">
                  <a:extLst>
                    <a:ext uri="{9D8B030D-6E8A-4147-A177-3AD203B41FA5}">
                      <a16:colId xmlns:a16="http://schemas.microsoft.com/office/drawing/2014/main" val="1881591542"/>
                    </a:ext>
                  </a:extLst>
                </a:gridCol>
                <a:gridCol w="4013529">
                  <a:extLst>
                    <a:ext uri="{9D8B030D-6E8A-4147-A177-3AD203B41FA5}">
                      <a16:colId xmlns:a16="http://schemas.microsoft.com/office/drawing/2014/main" val="4203841429"/>
                    </a:ext>
                  </a:extLst>
                </a:gridCol>
                <a:gridCol w="585258">
                  <a:extLst>
                    <a:ext uri="{9D8B030D-6E8A-4147-A177-3AD203B41FA5}">
                      <a16:colId xmlns:a16="http://schemas.microsoft.com/office/drawing/2014/main" val="4153588484"/>
                    </a:ext>
                  </a:extLst>
                </a:gridCol>
              </a:tblGrid>
              <a:tr h="422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CRITERIOS PARA EVALUAR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9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DEFINICIÓN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PUNTAJE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36575"/>
                  </a:ext>
                </a:extLst>
              </a:tr>
              <a:tr h="403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Dominio temático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Destreza y conocimiento teórico – práctico sobre la temática de la materia del cargo al que postula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99599"/>
                  </a:ext>
                </a:extLst>
              </a:tr>
              <a:tr h="1009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analítica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del postulante de comprender las situaciones y resolver los problemas. Poseer la habilidad para realizar un análisis lógico, la capacidad de identificar problemas, reconocer información significativa, buscar y coordinar datos relevantes de la materia del cargo al que postula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22107"/>
                  </a:ext>
                </a:extLst>
              </a:tr>
              <a:tr h="116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Actitud personal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del postulante de orientarse a los resultados. Actitud para finalizar las tareas y cumplir los objetivos, aún en situaciones más exigentes en cuanto a plazos, obstáculos u oposición. Evaluación de las habilidades o competencias del perfil detalladas en el anexo N° 01 de las bases.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579101"/>
                  </a:ext>
                </a:extLst>
              </a:tr>
              <a:tr h="60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Facilidad de comunicación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del postulante de expresar oralmente sus ideas, información y opiniones de forma clara y comprensible, escuchando y siendo receptivo a las propuestas de los demás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506536"/>
                  </a:ext>
                </a:extLst>
              </a:tr>
              <a:tr h="112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Conocimiento y Capacidad de adaptarse a la cultura organizacional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del postulante de adaptarse a las normas institucionales, formación militar y/o experiencia en la institución.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es-PE" sz="10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467176"/>
                  </a:ext>
                </a:extLst>
              </a:tr>
            </a:tbl>
          </a:graphicData>
        </a:graphic>
      </p:graphicFrame>
      <p:grpSp>
        <p:nvGrpSpPr>
          <p:cNvPr id="10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11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Flecha: a la derecha 5">
            <a:extLst>
              <a:ext uri="{FF2B5EF4-FFF2-40B4-BE49-F238E27FC236}">
                <a16:creationId xmlns:a16="http://schemas.microsoft.com/office/drawing/2014/main" id="{A6F71678-170B-83F6-3B8E-86718CACDD51}"/>
              </a:ext>
            </a:extLst>
          </p:cNvPr>
          <p:cNvSpPr/>
          <p:nvPr/>
        </p:nvSpPr>
        <p:spPr>
          <a:xfrm>
            <a:off x="4361801" y="5215217"/>
            <a:ext cx="1397000" cy="880533"/>
          </a:xfrm>
          <a:prstGeom prst="rightArrow">
            <a:avLst/>
          </a:prstGeom>
          <a:solidFill>
            <a:srgbClr val="A6A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35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7546" y="1729123"/>
            <a:ext cx="109111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La nota mínima aprobatoria en la entrevista personal es de doce (12) y la nota máxima es de veinte (20).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Los integrantes del Comité de Selección formularán preguntas y repreguntas que estimen pertinentes al postulante, debiendo tener en cuenta los criterios antes señalados.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En la entrevista personal los postulantes deberán presentarse en </a:t>
            </a:r>
            <a:r>
              <a:rPr lang="es-ES" sz="1600" b="1" dirty="0">
                <a:latin typeface="Century Gothic" panose="020B0502020202020204" pitchFamily="34" charset="0"/>
              </a:rPr>
              <a:t>TERNO Y SASTRE </a:t>
            </a:r>
            <a:r>
              <a:rPr lang="es-ES" sz="1600" dirty="0">
                <a:latin typeface="Century Gothic" panose="020B0502020202020204" pitchFamily="34" charset="0"/>
              </a:rPr>
              <a:t>según corresponda, con sus respectivos </a:t>
            </a:r>
            <a:r>
              <a:rPr lang="es-ES" sz="1600" b="1" dirty="0">
                <a:latin typeface="Century Gothic" panose="020B0502020202020204" pitchFamily="34" charset="0"/>
              </a:rPr>
              <a:t>documentos de identidad de forma OBLIGATORIA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Los postulantes que </a:t>
            </a:r>
            <a:r>
              <a:rPr lang="es-ES" sz="1600" b="1" dirty="0">
                <a:latin typeface="Century Gothic" panose="020B0502020202020204" pitchFamily="34" charset="0"/>
              </a:rPr>
              <a:t>no lleguen a la hora indicada o no se presenten</a:t>
            </a:r>
            <a:r>
              <a:rPr lang="es-ES" sz="1600" dirty="0">
                <a:latin typeface="Century Gothic" panose="020B0502020202020204" pitchFamily="34" charset="0"/>
              </a:rPr>
              <a:t>, automáticamente quedarán </a:t>
            </a:r>
            <a:r>
              <a:rPr lang="es-ES" sz="1600" b="1" dirty="0">
                <a:latin typeface="Century Gothic" panose="020B0502020202020204" pitchFamily="34" charset="0"/>
              </a:rPr>
              <a:t>descalificados</a:t>
            </a:r>
            <a:r>
              <a:rPr lang="es-ES" sz="1600" dirty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s-E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600" dirty="0">
                <a:latin typeface="Century Gothic" panose="020B0502020202020204" pitchFamily="34" charset="0"/>
              </a:rPr>
              <a:t>Concluida la entrevista, los integrantes del Comité de Selección calificarán a los postulantes.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984161" y="1210672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CONSIDERACIONES PARA LA ENTREVISTA PERSONAL</a:t>
            </a:r>
            <a:endParaRPr lang="es-P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9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1F91B-4D4E-24C4-C800-2135A6F7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C7133-263D-BE87-48F1-D59A94FF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3BF74D33-BB2E-5046-D462-4FC2BA50854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27D0BD-F9E1-FF59-F5E0-FF2E8D2839D0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18" y="2126331"/>
            <a:ext cx="2811195" cy="2724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1B1E573-0E72-6FEC-043C-196898B33982}"/>
              </a:ext>
            </a:extLst>
          </p:cNvPr>
          <p:cNvSpPr/>
          <p:nvPr/>
        </p:nvSpPr>
        <p:spPr>
          <a:xfrm>
            <a:off x="2422358" y="307644"/>
            <a:ext cx="916004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</a:t>
            </a:r>
            <a:r>
              <a:rPr lang="es-PE" sz="3200" dirty="0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MISIÓN PRIMERO, EL HOMBRE SIEMPRE</a:t>
            </a:r>
            <a:endParaRPr lang="es-PE" sz="6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8C5778-30C9-1005-434B-3E5F2BF5914E}"/>
              </a:ext>
            </a:extLst>
          </p:cNvPr>
          <p:cNvSpPr txBox="1"/>
          <p:nvPr/>
        </p:nvSpPr>
        <p:spPr>
          <a:xfrm>
            <a:off x="3571790" y="5106418"/>
            <a:ext cx="619225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algn="ctr">
              <a:defRPr sz="3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6435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8;p1">
            <a:extLst>
              <a:ext uri="{FF2B5EF4-FFF2-40B4-BE49-F238E27FC236}">
                <a16:creationId xmlns:a16="http://schemas.microsoft.com/office/drawing/2014/main" id="{35D77FA8-3DE7-3DDC-868D-5E177420789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3598904" y="4724745"/>
            <a:ext cx="79669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prstClr val="black"/>
                </a:solidFill>
              </a:rPr>
              <a:t>SALUDO DEL SEÑOR CORONEL EP  </a:t>
            </a: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CARLOS HUAMANI CARDENAS</a:t>
            </a:r>
          </a:p>
          <a:p>
            <a:pPr algn="ctr"/>
            <a:r>
              <a:rPr lang="es-ES" sz="2000" b="1" dirty="0">
                <a:solidFill>
                  <a:prstClr val="black"/>
                </a:solidFill>
              </a:rPr>
              <a:t>JEFE DE LA SUB JEFATURA DE ADMINISTRACIÓN DE PERSONAL CIVIL DEL EJÉRCITO</a:t>
            </a:r>
          </a:p>
          <a:p>
            <a:br>
              <a:rPr lang="es-ES" b="1" dirty="0"/>
            </a:b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0" y="1936936"/>
            <a:ext cx="3174603" cy="2984127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AD839C2-30A9-E425-AB6A-70A15E87BF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27559" r="65708" b="27365"/>
          <a:stretch/>
        </p:blipFill>
        <p:spPr>
          <a:xfrm>
            <a:off x="5358352" y="433856"/>
            <a:ext cx="4448013" cy="4035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65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9BD66-CE76-0184-1A67-B0BA4BF8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89" y="994610"/>
            <a:ext cx="8309810" cy="637673"/>
          </a:xfrm>
          <a:solidFill>
            <a:srgbClr val="9E938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s-MX" dirty="0">
                <a:latin typeface="Century Gothic" panose="020B0502020202020204" pitchFamily="34" charset="0"/>
              </a:rPr>
              <a:t>Finalidad de la Orientación</a:t>
            </a:r>
            <a:endParaRPr lang="es-PE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4057EA-0B5D-A502-50DA-2CEBD4288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50" y="2041355"/>
            <a:ext cx="3675854" cy="4093226"/>
          </a:xfrm>
          <a:noFill/>
          <a:ln w="9525" cap="flat" cmpd="sng" algn="ctr">
            <a:solidFill>
              <a:srgbClr val="BAC09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marL="0" indent="0" algn="just">
              <a:buNone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DEL EXAMEN DE PSICOMÉTRICO Y DE CONOCIMIENTOS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HORA DE INGRESO A LA I.E. EMILIO SOYER: DE 06:30 AM A 07: 45 AM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DISTRIBUCIÓN DE AULAS.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HORA DE INICIO DEL EXAMEN PSICOMÉTRICO: 08:30 AM (50 PREGUNTAS 90 MINUTOS)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HORA DE INICIO EXAMEN DE CONOCIMIENTOS: 10:00 AM (50 PREGUNTAS 120 MINUTOS)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PE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8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9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5927B22-DD4B-5634-334E-542B52250A0C}"/>
              </a:ext>
            </a:extLst>
          </p:cNvPr>
          <p:cNvSpPr txBox="1">
            <a:spLocks/>
          </p:cNvSpPr>
          <p:nvPr/>
        </p:nvSpPr>
        <p:spPr bwMode="auto">
          <a:xfrm>
            <a:off x="4213186" y="2041355"/>
            <a:ext cx="3958542" cy="4093226"/>
          </a:xfrm>
          <a:prstGeom prst="rect">
            <a:avLst/>
          </a:prstGeom>
          <a:ln w="9525" cap="flat" cmpd="sng" algn="ctr">
            <a:solidFill>
              <a:srgbClr val="BAC0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DEL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 CURRÍCULUM DOCUMENTADO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LUGAR: PUERTA</a:t>
            </a:r>
            <a:r>
              <a:rPr lang="es-E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Nº</a:t>
            </a:r>
            <a:r>
              <a:rPr lang="es-E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2 DEL CUARTEL GENERAL DEL EJÉRCITO, EN AV SAN BORJA NORTE CUADRA 20.</a:t>
            </a: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spc="-1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FECHA: L</a:t>
            </a:r>
            <a:r>
              <a:rPr lang="es-ES" sz="1600" b="0" i="0" u="none" strike="noStrike" kern="1200" spc="-1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UNES </a:t>
            </a:r>
            <a:r>
              <a:rPr lang="es-ES" sz="1600" spc="-1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r>
              <a:rPr lang="es-ES" sz="1600" b="0" i="0" u="none" strike="noStrike" kern="1200" spc="-1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NOV 25 AL </a:t>
            </a:r>
            <a:r>
              <a:rPr lang="es-ES" sz="1600" spc="-1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JUEVES 13</a:t>
            </a:r>
            <a:r>
              <a:rPr lang="es-ES" sz="1600" b="0" i="0" u="none" strike="noStrike" kern="1200" spc="-1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NOV 25 </a:t>
            </a:r>
            <a:endParaRPr lang="pt-BR" sz="1600" spc="-1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spc="-1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HORA DE INICIO DE RECEPCIÓN: 08:00 AM.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b="0" i="0" u="none" strike="noStrike" kern="1200" spc="-1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HORA FINAL DE RECEPCIÓN:</a:t>
            </a:r>
          </a:p>
          <a:p>
            <a:pPr marL="0" indent="0" algn="just">
              <a:buNone/>
            </a:pPr>
            <a:r>
              <a:rPr lang="pt-BR" sz="1600" b="0" i="0" u="none" strike="noStrike" kern="1200" spc="-1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   03:00 PM.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600" b="0" i="0" u="none" strike="noStrike" kern="1200" spc="-1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PE" sz="2000" b="0" i="0" u="none" strike="noStrike" dirty="0">
              <a:effectLst/>
              <a:latin typeface="+mj-lt"/>
            </a:endParaRPr>
          </a:p>
          <a:p>
            <a:pPr marL="0" indent="0" algn="just">
              <a:buFontTx/>
              <a:buNone/>
            </a:pPr>
            <a:endParaRPr lang="es-P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15B90B2-CC41-386C-F6F9-E480D303C81D}"/>
              </a:ext>
            </a:extLst>
          </p:cNvPr>
          <p:cNvSpPr txBox="1">
            <a:spLocks/>
          </p:cNvSpPr>
          <p:nvPr/>
        </p:nvSpPr>
        <p:spPr bwMode="auto">
          <a:xfrm>
            <a:off x="8346110" y="2041354"/>
            <a:ext cx="3699762" cy="4093227"/>
          </a:xfrm>
          <a:prstGeom prst="rect">
            <a:avLst/>
          </a:prstGeom>
          <a:ln w="9525" cap="flat" cmpd="sng" algn="ctr">
            <a:solidFill>
              <a:srgbClr val="BAC0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DE LA ENTREVISTA PERSONAL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LUGAR: OFICINAS DE LA SJPACE, EN EL </a:t>
            </a:r>
            <a:r>
              <a:rPr lang="es-ES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CUARTEL GENERAL DEL EJÉRCITO, EN AV SAN BORJA NORTE CUADRA 20.</a:t>
            </a: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FECHA: MARTES 18 NOV 25 AL SABADO 22 NOV 25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EL HORARIO DE ENTREVISTA DE LOS POSTULANTES SERÁ PUBLICADO EN LA PÁGINA WEB DEL SJAPCE DE MANERA OPORTUNA. </a:t>
            </a:r>
            <a:endParaRPr lang="es-PE" sz="2000" b="0" i="0" u="none" strike="noStrike" dirty="0">
              <a:effectLst/>
              <a:latin typeface="+mj-lt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22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2A6C9-AD4F-6ABF-4DC4-FF675DD3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CF3F5-3EB2-BA7E-59DD-D9D8A66F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39D44-78D3-18F8-B297-D04498EC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7D79467A-011A-7FA1-8157-204F7F579A31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8FFDABE5-7A49-E245-B446-808B3498F317}"/>
              </a:ext>
            </a:extLst>
          </p:cNvPr>
          <p:cNvSpPr/>
          <p:nvPr/>
        </p:nvSpPr>
        <p:spPr>
          <a:xfrm>
            <a:off x="4766292" y="1859871"/>
            <a:ext cx="6575476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DEL EXAMEN DE PSICOMÉTRICO Y DE CONOCIMIENTOS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ADCEBAF-83AA-BE83-EA8B-50330407F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944" y1="7971" x2="56539" y2="3140"/>
                        <a14:foregroundMark x1="35211" y1="79710" x2="64386" y2="76329"/>
                        <a14:foregroundMark x1="62173" y1="47343" x2="56338" y2="57971"/>
                        <a14:foregroundMark x1="54326" y1="48792" x2="51509" y2="57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453197"/>
            <a:ext cx="3416968" cy="326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52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5DF4F6-F434-4E01-6840-E84C2093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75" t="11282" r="3233" b="6329"/>
          <a:stretch/>
        </p:blipFill>
        <p:spPr>
          <a:xfrm>
            <a:off x="706056" y="1365813"/>
            <a:ext cx="10891778" cy="54751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1C9EE6A-2490-9BA7-7584-E87965A0DDFB}"/>
              </a:ext>
            </a:extLst>
          </p:cNvPr>
          <p:cNvSpPr/>
          <p:nvPr/>
        </p:nvSpPr>
        <p:spPr>
          <a:xfrm>
            <a:off x="1027751" y="2504627"/>
            <a:ext cx="310681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INGRESO POR LA PUERTA </a:t>
            </a:r>
            <a:r>
              <a:rPr lang="es-MX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N°</a:t>
            </a: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 2 UBICADO EN EL JR. NUEVA GRANADA FRENTE AL CENTRO DE ALTOS ESTUDIOS NACIONALES (CAEN) - CHORRILLOS </a:t>
            </a:r>
            <a:r>
              <a:rPr lang="es-ES" dirty="0">
                <a:latin typeface="Century Gothic" panose="020B0502020202020204" pitchFamily="34" charset="0"/>
              </a:rPr>
              <a:t>A PARTIR DE LAS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06:30 AM </a:t>
            </a:r>
            <a:r>
              <a:rPr lang="es-ES" dirty="0">
                <a:latin typeface="Century Gothic" panose="020B0502020202020204" pitchFamily="34" charset="0"/>
              </a:rPr>
              <a:t>HASTA LAS </a:t>
            </a:r>
            <a:r>
              <a:rPr lang="es-ES" b="1" dirty="0">
                <a:latin typeface="Century Gothic" panose="020B0502020202020204" pitchFamily="34" charset="0"/>
              </a:rPr>
              <a:t>07:45 AM.</a:t>
            </a:r>
          </a:p>
          <a:p>
            <a:pPr lvl="0" algn="just">
              <a:defRPr/>
            </a:pPr>
            <a:endParaRPr lang="es-E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just">
              <a:defRPr/>
            </a:pPr>
            <a:endParaRPr lang="es-E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es-MX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HABRÁ ESTACIONAMIENTO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595231D-86C7-35A6-818F-F284B97A0F59}"/>
              </a:ext>
            </a:extLst>
          </p:cNvPr>
          <p:cNvSpPr/>
          <p:nvPr/>
        </p:nvSpPr>
        <p:spPr>
          <a:xfrm>
            <a:off x="4665797" y="4444678"/>
            <a:ext cx="2210765" cy="9491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3FFA47B-92D6-D5FE-D16F-CED32E46FEE2}"/>
              </a:ext>
            </a:extLst>
          </p:cNvPr>
          <p:cNvSpPr txBox="1">
            <a:spLocks/>
          </p:cNvSpPr>
          <p:nvPr/>
        </p:nvSpPr>
        <p:spPr bwMode="auto">
          <a:xfrm>
            <a:off x="1927185" y="933373"/>
            <a:ext cx="8518967" cy="388565"/>
          </a:xfrm>
          <a:prstGeom prst="rect">
            <a:avLst/>
          </a:prstGeom>
          <a:solidFill>
            <a:srgbClr val="9E938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Ingreso para las Evaluaciones con Conocimientos y Psicométrico</a:t>
            </a:r>
            <a:endParaRPr lang="es-P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11A3E5EA-5BFE-1B9E-C1E6-7B31EA0A0DF3}"/>
              </a:ext>
            </a:extLst>
          </p:cNvPr>
          <p:cNvGrpSpPr/>
          <p:nvPr/>
        </p:nvGrpSpPr>
        <p:grpSpPr>
          <a:xfrm>
            <a:off x="1058775" y="1000890"/>
            <a:ext cx="10417215" cy="5857110"/>
            <a:chOff x="1058775" y="1000890"/>
            <a:chExt cx="10417215" cy="585711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CDA1F30-8592-EBED-9EEE-2DF76F55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8775" y="1000890"/>
              <a:ext cx="10417215" cy="58571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B3A2E16-5E44-2673-A872-6CD1ED075083}"/>
                </a:ext>
              </a:extLst>
            </p:cNvPr>
            <p:cNvSpPr txBox="1"/>
            <p:nvPr/>
          </p:nvSpPr>
          <p:spPr>
            <a:xfrm>
              <a:off x="6782765" y="1724628"/>
              <a:ext cx="381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F</a:t>
              </a:r>
              <a:endParaRPr lang="es-PE" b="1" dirty="0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C35ED3E-8D02-238C-12A7-C4F2ED199A19}"/>
                </a:ext>
              </a:extLst>
            </p:cNvPr>
            <p:cNvSpPr/>
            <p:nvPr/>
          </p:nvSpPr>
          <p:spPr>
            <a:xfrm>
              <a:off x="8017488" y="2009554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EB8940B-F334-E6CA-5192-643AE9CB1110}"/>
                </a:ext>
              </a:extLst>
            </p:cNvPr>
            <p:cNvSpPr/>
            <p:nvPr/>
          </p:nvSpPr>
          <p:spPr>
            <a:xfrm>
              <a:off x="7893441" y="2874336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AA1E1FE-585D-F0B8-C0AD-790EE2643DB8}"/>
                </a:ext>
              </a:extLst>
            </p:cNvPr>
            <p:cNvSpPr/>
            <p:nvPr/>
          </p:nvSpPr>
          <p:spPr>
            <a:xfrm>
              <a:off x="8017488" y="3695529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88B4803-CF3E-7B75-E09B-B570F3351D2F}"/>
                </a:ext>
              </a:extLst>
            </p:cNvPr>
            <p:cNvSpPr/>
            <p:nvPr/>
          </p:nvSpPr>
          <p:spPr>
            <a:xfrm>
              <a:off x="2385776" y="2714846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F4D6A52-CB54-9A7A-C4F8-58E80C0D977D}"/>
                </a:ext>
              </a:extLst>
            </p:cNvPr>
            <p:cNvSpPr/>
            <p:nvPr/>
          </p:nvSpPr>
          <p:spPr>
            <a:xfrm>
              <a:off x="8017488" y="4632252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398FAEC-DFF1-F750-D4AE-8F8C0BADAC81}"/>
                </a:ext>
              </a:extLst>
            </p:cNvPr>
            <p:cNvSpPr/>
            <p:nvPr/>
          </p:nvSpPr>
          <p:spPr>
            <a:xfrm>
              <a:off x="8017487" y="5586325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DA10812-7A86-FCBC-6E81-59B963AEDA7F}"/>
                </a:ext>
              </a:extLst>
            </p:cNvPr>
            <p:cNvSpPr/>
            <p:nvPr/>
          </p:nvSpPr>
          <p:spPr>
            <a:xfrm>
              <a:off x="8775943" y="5988246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6CA4C54-57CD-7259-6427-7668DB8DECC6}"/>
                </a:ext>
              </a:extLst>
            </p:cNvPr>
            <p:cNvSpPr/>
            <p:nvPr/>
          </p:nvSpPr>
          <p:spPr>
            <a:xfrm>
              <a:off x="2343244" y="6075422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C26D2C3-615F-C5D8-E62D-B19F930EB528}"/>
                </a:ext>
              </a:extLst>
            </p:cNvPr>
            <p:cNvSpPr/>
            <p:nvPr/>
          </p:nvSpPr>
          <p:spPr>
            <a:xfrm>
              <a:off x="4212233" y="6107320"/>
              <a:ext cx="1169041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2261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66707B8-8CBB-FC65-E913-D01CFBC41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4" y="1469985"/>
            <a:ext cx="4519393" cy="49360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65EDCAA-BBCC-0B35-7EED-37A797DEFDFB}"/>
              </a:ext>
            </a:extLst>
          </p:cNvPr>
          <p:cNvSpPr txBox="1">
            <a:spLocks/>
          </p:cNvSpPr>
          <p:nvPr/>
        </p:nvSpPr>
        <p:spPr bwMode="auto">
          <a:xfrm>
            <a:off x="2053389" y="994610"/>
            <a:ext cx="9833810" cy="637673"/>
          </a:xfrm>
          <a:prstGeom prst="rect">
            <a:avLst/>
          </a:prstGeom>
          <a:solidFill>
            <a:srgbClr val="9E938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>
                <a:latin typeface="Century Gothic" panose="020B0502020202020204" pitchFamily="34" charset="0"/>
              </a:rPr>
              <a:t>De las Evaluaciones con Conocimientos y Psicométrico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82C11E3-BB87-4BBD-802E-D4B151FF22C5}"/>
              </a:ext>
            </a:extLst>
          </p:cNvPr>
          <p:cNvGrpSpPr/>
          <p:nvPr/>
        </p:nvGrpSpPr>
        <p:grpSpPr>
          <a:xfrm>
            <a:off x="5092563" y="2583757"/>
            <a:ext cx="2401760" cy="2898278"/>
            <a:chOff x="8961822" y="2582587"/>
            <a:chExt cx="2939605" cy="310147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FAFABB0-59C0-08B5-8CCA-59C466F2E1FE}"/>
                </a:ext>
              </a:extLst>
            </p:cNvPr>
            <p:cNvGrpSpPr/>
            <p:nvPr/>
          </p:nvGrpSpPr>
          <p:grpSpPr>
            <a:xfrm>
              <a:off x="8961822" y="2582587"/>
              <a:ext cx="2939605" cy="2009775"/>
              <a:chOff x="499384" y="2629686"/>
              <a:chExt cx="2952329" cy="2336540"/>
            </a:xfrm>
          </p:grpSpPr>
          <p:pic>
            <p:nvPicPr>
              <p:cNvPr id="5" name="Imagen 4" descr="Impresora de color blanco&#10;&#10;Descripción generada automáticamente con confianza media">
                <a:extLst>
                  <a:ext uri="{FF2B5EF4-FFF2-40B4-BE49-F238E27FC236}">
                    <a16:creationId xmlns:a16="http://schemas.microsoft.com/office/drawing/2014/main" id="{1466E4E2-9A64-5072-EFA2-59943646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384" y="2629686"/>
                <a:ext cx="2952328" cy="17291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" name="Imagen 5" descr="Imagen que contiene Interfaz de usuario gráfica&#10;&#10;Descripción generada automáticamente">
                <a:extLst>
                  <a:ext uri="{FF2B5EF4-FFF2-40B4-BE49-F238E27FC236}">
                    <a16:creationId xmlns:a16="http://schemas.microsoft.com/office/drawing/2014/main" id="{D7A2CD3F-6A9C-27BB-87E2-5E12B15B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385" y="4319898"/>
                <a:ext cx="2952328" cy="646328"/>
              </a:xfrm>
              <a:prstGeom prst="rect">
                <a:avLst/>
              </a:prstGeom>
            </p:spPr>
          </p:pic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3F57A26-E0C8-18E8-3638-A9B84E6B6AC5}"/>
                </a:ext>
              </a:extLst>
            </p:cNvPr>
            <p:cNvSpPr txBox="1"/>
            <p:nvPr/>
          </p:nvSpPr>
          <p:spPr>
            <a:xfrm>
              <a:off x="8961822" y="4663062"/>
              <a:ext cx="2925377" cy="1020998"/>
            </a:xfrm>
            <a:prstGeom prst="rect">
              <a:avLst/>
            </a:prstGeom>
            <a:solidFill>
              <a:srgbClr val="A6AC80"/>
            </a:solidFill>
            <a:ln>
              <a:solidFill>
                <a:srgbClr val="A6AC8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PE" sz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Lectura de resultados se realizará en el mismo local, en acto público (</a:t>
              </a:r>
              <a:r>
                <a:rPr lang="es-PE" sz="1400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</a:t>
              </a:r>
              <a:r>
                <a:rPr lang="es-PE" sz="1400" dirty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ede Lima)</a:t>
              </a:r>
              <a:endParaRPr lang="es-PE" sz="1400" dirty="0"/>
            </a:p>
          </p:txBody>
        </p:sp>
      </p:grpSp>
      <p:grpSp>
        <p:nvGrpSpPr>
          <p:cNvPr id="10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11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F7D05C-72EF-ADA2-0C03-4737997B00AA}"/>
              </a:ext>
            </a:extLst>
          </p:cNvPr>
          <p:cNvSpPr txBox="1"/>
          <p:nvPr/>
        </p:nvSpPr>
        <p:spPr>
          <a:xfrm>
            <a:off x="7639290" y="2433459"/>
            <a:ext cx="43576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APROBADO: NOTA MAYOR A 12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DESAPROBADO: NOTA MENOR A 12</a:t>
            </a:r>
          </a:p>
          <a:p>
            <a:endParaRPr lang="es-MX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s-MX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IMPORTANTE</a:t>
            </a:r>
          </a:p>
          <a:p>
            <a:pPr algn="just"/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AQUEL POSTULANTE QUE APRUEBE LOS DOS EXÁMENES ADQUIERE LA DE CONDICIÓN DE CALIFICA PASANDO A LA ETAPA DE PRESENTACIÓN CURRICULAR </a:t>
            </a:r>
          </a:p>
        </p:txBody>
      </p:sp>
    </p:spTree>
    <p:extLst>
      <p:ext uri="{BB962C8B-B14F-4D97-AF65-F5344CB8AC3E}">
        <p14:creationId xmlns:p14="http://schemas.microsoft.com/office/powerpoint/2010/main" val="114918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2C84-ED8E-5493-F02A-33A601B1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87;p4">
            <a:extLst>
              <a:ext uri="{FF2B5EF4-FFF2-40B4-BE49-F238E27FC236}">
                <a16:creationId xmlns:a16="http://schemas.microsoft.com/office/drawing/2014/main" id="{E7429C9D-542B-1E64-1907-46F34D0864D6}"/>
              </a:ext>
            </a:extLst>
          </p:cNvPr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11" name="Google Shape;288;p4">
              <a:extLst>
                <a:ext uri="{FF2B5EF4-FFF2-40B4-BE49-F238E27FC236}">
                  <a16:creationId xmlns:a16="http://schemas.microsoft.com/office/drawing/2014/main" id="{63688202-7D00-B409-411F-2370A1EEA856}"/>
                </a:ext>
              </a:extLst>
            </p:cNvPr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89;p4">
              <a:extLst>
                <a:ext uri="{FF2B5EF4-FFF2-40B4-BE49-F238E27FC236}">
                  <a16:creationId xmlns:a16="http://schemas.microsoft.com/office/drawing/2014/main" id="{CE40A10C-9512-A164-ABDC-D0788CE4C36B}"/>
                </a:ext>
              </a:extLst>
            </p:cNvPr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90;p4">
              <a:extLst>
                <a:ext uri="{FF2B5EF4-FFF2-40B4-BE49-F238E27FC236}">
                  <a16:creationId xmlns:a16="http://schemas.microsoft.com/office/drawing/2014/main" id="{C855376C-EDD0-5A2E-C1D6-7F08CCB4269E}"/>
                </a:ext>
              </a:extLst>
            </p:cNvPr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91;p4">
              <a:extLst>
                <a:ext uri="{FF2B5EF4-FFF2-40B4-BE49-F238E27FC236}">
                  <a16:creationId xmlns:a16="http://schemas.microsoft.com/office/drawing/2014/main" id="{17659711-FF06-C0DF-7D48-05E103EE37CF}"/>
                </a:ext>
              </a:extLst>
            </p:cNvPr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92;p4">
              <a:extLst>
                <a:ext uri="{FF2B5EF4-FFF2-40B4-BE49-F238E27FC236}">
                  <a16:creationId xmlns:a16="http://schemas.microsoft.com/office/drawing/2014/main" id="{8D831B06-8ECF-1029-55CE-EAB8327E61B3}"/>
                </a:ext>
              </a:extLst>
            </p:cNvPr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93;p4">
              <a:extLst>
                <a:ext uri="{FF2B5EF4-FFF2-40B4-BE49-F238E27FC236}">
                  <a16:creationId xmlns:a16="http://schemas.microsoft.com/office/drawing/2014/main" id="{605BDDA1-BA94-5DEB-6832-0E353DF060D8}"/>
                </a:ext>
              </a:extLst>
            </p:cNvPr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99BE2E7-94DD-B597-9CD8-F7670083DEAA}"/>
              </a:ext>
            </a:extLst>
          </p:cNvPr>
          <p:cNvSpPr txBox="1"/>
          <p:nvPr/>
        </p:nvSpPr>
        <p:spPr>
          <a:xfrm>
            <a:off x="3247751" y="1066365"/>
            <a:ext cx="4788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2000" b="1" dirty="0">
                <a:latin typeface="Century Gothic" panose="020B0502020202020204" pitchFamily="34" charset="0"/>
              </a:rPr>
              <a:t>DEL LLENADO DE TARJETAS ÓPTICAS</a:t>
            </a:r>
            <a:endParaRPr lang="es-PE" sz="2000" b="1" dirty="0">
              <a:latin typeface="Century Gothic" panose="020B050202020202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C9422F2-C867-C0E6-9F25-9C80D3D32A46}"/>
              </a:ext>
            </a:extLst>
          </p:cNvPr>
          <p:cNvGrpSpPr/>
          <p:nvPr/>
        </p:nvGrpSpPr>
        <p:grpSpPr>
          <a:xfrm>
            <a:off x="4259465" y="1451608"/>
            <a:ext cx="4990000" cy="4760702"/>
            <a:chOff x="966214" y="1466475"/>
            <a:chExt cx="4990000" cy="476070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8C204B1-6408-ACCF-57A3-DBF5617618B0}"/>
                </a:ext>
              </a:extLst>
            </p:cNvPr>
            <p:cNvGrpSpPr/>
            <p:nvPr/>
          </p:nvGrpSpPr>
          <p:grpSpPr>
            <a:xfrm>
              <a:off x="966214" y="1466475"/>
              <a:ext cx="3866236" cy="4760702"/>
              <a:chOff x="966214" y="1466475"/>
              <a:chExt cx="3866236" cy="4760702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0FC06AA7-A14E-B21A-BF3F-D5478F5D5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214" y="1466475"/>
                <a:ext cx="3866236" cy="4733793"/>
              </a:xfrm>
              <a:prstGeom prst="rect">
                <a:avLst/>
              </a:prstGeom>
            </p:spPr>
          </p:pic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2C06111-D7CE-25D9-D13A-6E1AC1DDD5C6}"/>
                  </a:ext>
                </a:extLst>
              </p:cNvPr>
              <p:cNvSpPr/>
              <p:nvPr/>
            </p:nvSpPr>
            <p:spPr>
              <a:xfrm>
                <a:off x="966214" y="2384382"/>
                <a:ext cx="3866236" cy="38427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8AACFA4D-A796-B9CB-63EF-30FA8BFDA23A}"/>
                  </a:ext>
                </a:extLst>
              </p:cNvPr>
              <p:cNvSpPr/>
              <p:nvPr/>
            </p:nvSpPr>
            <p:spPr>
              <a:xfrm>
                <a:off x="2250748" y="2060294"/>
                <a:ext cx="2581702" cy="20834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7BA8C09-F7A8-897C-6C4D-2DD6E5FF6CC0}"/>
                </a:ext>
              </a:extLst>
            </p:cNvPr>
            <p:cNvSpPr txBox="1"/>
            <p:nvPr/>
          </p:nvSpPr>
          <p:spPr>
            <a:xfrm>
              <a:off x="2505918" y="2060294"/>
              <a:ext cx="34502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Apellido paterno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AC1DA2B3-FDB2-C37C-F8BD-ACE7356DD329}"/>
              </a:ext>
            </a:extLst>
          </p:cNvPr>
          <p:cNvGrpSpPr/>
          <p:nvPr/>
        </p:nvGrpSpPr>
        <p:grpSpPr>
          <a:xfrm>
            <a:off x="4133220" y="1448385"/>
            <a:ext cx="4102703" cy="5052880"/>
            <a:chOff x="4432966" y="1454245"/>
            <a:chExt cx="4102703" cy="505288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BFD5B2-6DBD-314F-471A-0B5D67137D56}"/>
                </a:ext>
              </a:extLst>
            </p:cNvPr>
            <p:cNvGrpSpPr/>
            <p:nvPr/>
          </p:nvGrpSpPr>
          <p:grpSpPr>
            <a:xfrm>
              <a:off x="4432966" y="1454245"/>
              <a:ext cx="4102703" cy="5052880"/>
              <a:chOff x="850467" y="1466475"/>
              <a:chExt cx="4102703" cy="5052880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ECC93CE5-7D49-FAC1-07D7-699CC65A2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214" y="1466475"/>
                <a:ext cx="3866236" cy="4733793"/>
              </a:xfrm>
              <a:prstGeom prst="rect">
                <a:avLst/>
              </a:prstGeom>
            </p:spPr>
          </p:pic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9185A818-8CD3-B841-9C37-AFAB7137CF70}"/>
                  </a:ext>
                </a:extLst>
              </p:cNvPr>
              <p:cNvSpPr/>
              <p:nvPr/>
            </p:nvSpPr>
            <p:spPr>
              <a:xfrm>
                <a:off x="850467" y="2676560"/>
                <a:ext cx="3866236" cy="38427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B64E663F-349F-5279-0A42-61EBAB6AE647}"/>
                  </a:ext>
                </a:extLst>
              </p:cNvPr>
              <p:cNvSpPr/>
              <p:nvPr/>
            </p:nvSpPr>
            <p:spPr>
              <a:xfrm>
                <a:off x="2278202" y="2076917"/>
                <a:ext cx="2674968" cy="30001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C524BF7-118B-5773-78D4-A4F61B397AD0}"/>
                </a:ext>
              </a:extLst>
            </p:cNvPr>
            <p:cNvSpPr txBox="1"/>
            <p:nvPr/>
          </p:nvSpPr>
          <p:spPr>
            <a:xfrm>
              <a:off x="5956214" y="2369435"/>
              <a:ext cx="24246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Apellido materno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333BF02-975B-D0D3-D557-66D2F7892FEB}"/>
              </a:ext>
            </a:extLst>
          </p:cNvPr>
          <p:cNvGrpSpPr/>
          <p:nvPr/>
        </p:nvGrpSpPr>
        <p:grpSpPr>
          <a:xfrm>
            <a:off x="4203254" y="1451608"/>
            <a:ext cx="3866236" cy="4733793"/>
            <a:chOff x="7996906" y="1474540"/>
            <a:chExt cx="3866236" cy="4733793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891CAE74-0805-D3AC-5689-90D3C81229EE}"/>
                </a:ext>
              </a:extLst>
            </p:cNvPr>
            <p:cNvGrpSpPr/>
            <p:nvPr/>
          </p:nvGrpSpPr>
          <p:grpSpPr>
            <a:xfrm>
              <a:off x="7996906" y="1474540"/>
              <a:ext cx="3866236" cy="4733793"/>
              <a:chOff x="879676" y="1466475"/>
              <a:chExt cx="4096644" cy="4733793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90E7469B-A6FF-6E26-4E75-1AAD284366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214" y="1466475"/>
                <a:ext cx="3866236" cy="4733793"/>
              </a:xfrm>
              <a:prstGeom prst="rect">
                <a:avLst/>
              </a:prstGeom>
            </p:spPr>
          </p:pic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1B74548A-5877-B999-20A0-BCB342018736}"/>
                  </a:ext>
                </a:extLst>
              </p:cNvPr>
              <p:cNvSpPr/>
              <p:nvPr/>
            </p:nvSpPr>
            <p:spPr>
              <a:xfrm>
                <a:off x="879676" y="2979742"/>
                <a:ext cx="3952774" cy="30001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35356B57-F3B7-762F-88CA-0A1D2F18CDA1}"/>
                  </a:ext>
                </a:extLst>
              </p:cNvPr>
              <p:cNvSpPr/>
              <p:nvPr/>
            </p:nvSpPr>
            <p:spPr>
              <a:xfrm>
                <a:off x="2250502" y="2048719"/>
                <a:ext cx="2725818" cy="21043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C052EF7-F261-C2AC-9D9D-A4D6401C5516}"/>
                </a:ext>
              </a:extLst>
            </p:cNvPr>
            <p:cNvSpPr txBox="1"/>
            <p:nvPr/>
          </p:nvSpPr>
          <p:spPr>
            <a:xfrm>
              <a:off x="9221185" y="2668720"/>
              <a:ext cx="20046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Nombres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DF52891-258C-6FF4-281B-1DF400FC0FD7}"/>
              </a:ext>
            </a:extLst>
          </p:cNvPr>
          <p:cNvGrpSpPr/>
          <p:nvPr/>
        </p:nvGrpSpPr>
        <p:grpSpPr>
          <a:xfrm>
            <a:off x="4221245" y="1466475"/>
            <a:ext cx="3866236" cy="4991917"/>
            <a:chOff x="966214" y="1466475"/>
            <a:chExt cx="3866236" cy="4991917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192FE317-402A-084D-E6AC-A880BC3B1F81}"/>
                </a:ext>
              </a:extLst>
            </p:cNvPr>
            <p:cNvGrpSpPr/>
            <p:nvPr/>
          </p:nvGrpSpPr>
          <p:grpSpPr>
            <a:xfrm>
              <a:off x="966214" y="1466475"/>
              <a:ext cx="3866236" cy="4991917"/>
              <a:chOff x="966214" y="1466475"/>
              <a:chExt cx="3866236" cy="4991917"/>
            </a:xfrm>
          </p:grpSpPr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ED6494E4-72E9-FE76-D1AC-5923DE9A9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214" y="1466475"/>
                <a:ext cx="3866236" cy="4733793"/>
              </a:xfrm>
              <a:prstGeom prst="rect">
                <a:avLst/>
              </a:prstGeom>
            </p:spPr>
          </p:pic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762A7D3C-2F6B-E9FB-1A21-994A11FF7DF9}"/>
                  </a:ext>
                </a:extLst>
              </p:cNvPr>
              <p:cNvSpPr/>
              <p:nvPr/>
            </p:nvSpPr>
            <p:spPr>
              <a:xfrm>
                <a:off x="966214" y="3296648"/>
                <a:ext cx="3750165" cy="3161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73A47D93-080D-E024-1AFA-8CC3B3826FC3}"/>
                  </a:ext>
                </a:extLst>
              </p:cNvPr>
              <p:cNvSpPr/>
              <p:nvPr/>
            </p:nvSpPr>
            <p:spPr>
              <a:xfrm>
                <a:off x="2259782" y="2041354"/>
                <a:ext cx="2456597" cy="3161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DDF1B51-16A6-3D0C-6D67-C5C7ACD4121B}"/>
                </a:ext>
              </a:extLst>
            </p:cNvPr>
            <p:cNvSpPr txBox="1"/>
            <p:nvPr/>
          </p:nvSpPr>
          <p:spPr>
            <a:xfrm>
              <a:off x="2259782" y="2940014"/>
              <a:ext cx="20046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Especialidad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CA0BFCB-0EB9-483A-D3E4-D51CA6D636A3}"/>
              </a:ext>
            </a:extLst>
          </p:cNvPr>
          <p:cNvGrpSpPr/>
          <p:nvPr/>
        </p:nvGrpSpPr>
        <p:grpSpPr>
          <a:xfrm>
            <a:off x="4259465" y="1484632"/>
            <a:ext cx="4195334" cy="4733793"/>
            <a:chOff x="966214" y="1466475"/>
            <a:chExt cx="4195334" cy="4733793"/>
          </a:xfrm>
        </p:grpSpPr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61477331-5826-825A-3391-F39A50B4A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214" y="1466475"/>
              <a:ext cx="3866236" cy="4733793"/>
            </a:xfrm>
            <a:prstGeom prst="rect">
              <a:avLst/>
            </a:prstGeom>
          </p:spPr>
        </p:pic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F9D26DEF-C9CD-5BD2-63A9-295D59919AAE}"/>
                </a:ext>
              </a:extLst>
            </p:cNvPr>
            <p:cNvSpPr/>
            <p:nvPr/>
          </p:nvSpPr>
          <p:spPr>
            <a:xfrm>
              <a:off x="1054680" y="3288665"/>
              <a:ext cx="3866236" cy="27511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81F91525-FDFC-A5EE-8CEA-B544BC77F522}"/>
                </a:ext>
              </a:extLst>
            </p:cNvPr>
            <p:cNvSpPr/>
            <p:nvPr/>
          </p:nvSpPr>
          <p:spPr>
            <a:xfrm>
              <a:off x="3388853" y="2048234"/>
              <a:ext cx="1772695" cy="2080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D0469E3-A1B5-719B-5536-8CC3C1D19D6C}"/>
                </a:ext>
              </a:extLst>
            </p:cNvPr>
            <p:cNvSpPr txBox="1"/>
            <p:nvPr/>
          </p:nvSpPr>
          <p:spPr>
            <a:xfrm>
              <a:off x="2258705" y="2170418"/>
              <a:ext cx="197894" cy="20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2</a:t>
              </a:r>
              <a:endParaRPr lang="es-PE" sz="700" dirty="0"/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07BAE100-60F3-9553-C523-5AC07709DCA6}"/>
                </a:ext>
              </a:extLst>
            </p:cNvPr>
            <p:cNvSpPr txBox="1"/>
            <p:nvPr/>
          </p:nvSpPr>
          <p:spPr>
            <a:xfrm>
              <a:off x="2376985" y="2172690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7</a:t>
              </a:r>
              <a:endParaRPr lang="es-PE" sz="700" dirty="0"/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339B7B61-BB08-B658-60AA-51B567BC0FF8}"/>
                </a:ext>
              </a:extLst>
            </p:cNvPr>
            <p:cNvSpPr txBox="1"/>
            <p:nvPr/>
          </p:nvSpPr>
          <p:spPr>
            <a:xfrm>
              <a:off x="2508913" y="2174964"/>
              <a:ext cx="197894" cy="20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4</a:t>
              </a:r>
              <a:endParaRPr lang="es-PE" sz="700" dirty="0"/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362D472B-C16A-DD93-9A52-7EB15F24E61F}"/>
                </a:ext>
              </a:extLst>
            </p:cNvPr>
            <p:cNvSpPr txBox="1"/>
            <p:nvPr/>
          </p:nvSpPr>
          <p:spPr>
            <a:xfrm>
              <a:off x="2634017" y="2170416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5</a:t>
              </a:r>
              <a:endParaRPr lang="es-PE" sz="700" dirty="0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46F6D381-B625-6E3E-1080-9F071B2A1994}"/>
                </a:ext>
              </a:extLst>
            </p:cNvPr>
            <p:cNvSpPr txBox="1"/>
            <p:nvPr/>
          </p:nvSpPr>
          <p:spPr>
            <a:xfrm>
              <a:off x="2759121" y="2172693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0</a:t>
              </a:r>
              <a:endParaRPr lang="es-PE" sz="700" dirty="0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AB1DF825-F537-4F0D-3473-EAFBE94A034D}"/>
                </a:ext>
              </a:extLst>
            </p:cNvPr>
            <p:cNvSpPr txBox="1"/>
            <p:nvPr/>
          </p:nvSpPr>
          <p:spPr>
            <a:xfrm>
              <a:off x="2877401" y="2174963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7</a:t>
              </a:r>
              <a:endParaRPr lang="es-PE" sz="700" dirty="0"/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6EA4ECA-4D3E-E65A-A020-A569673DD36C}"/>
                </a:ext>
              </a:extLst>
            </p:cNvPr>
            <p:cNvSpPr txBox="1"/>
            <p:nvPr/>
          </p:nvSpPr>
          <p:spPr>
            <a:xfrm>
              <a:off x="3022977" y="2170411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6</a:t>
              </a:r>
              <a:endParaRPr lang="es-PE" sz="700" dirty="0"/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3EB89EE6-2EE5-73F7-9517-253768C3EA1C}"/>
                </a:ext>
              </a:extLst>
            </p:cNvPr>
            <p:cNvSpPr txBox="1"/>
            <p:nvPr/>
          </p:nvSpPr>
          <p:spPr>
            <a:xfrm>
              <a:off x="3138985" y="2170411"/>
              <a:ext cx="19789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00" dirty="0"/>
                <a:t>3</a:t>
              </a:r>
              <a:endParaRPr lang="es-PE" sz="700" dirty="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3D1F1043-6A05-0FAD-28E7-F52E6A51B115}"/>
                </a:ext>
              </a:extLst>
            </p:cNvPr>
            <p:cNvSpPr/>
            <p:nvPr/>
          </p:nvSpPr>
          <p:spPr>
            <a:xfrm>
              <a:off x="2326620" y="2514024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D9F57E31-CBE8-2E5A-5C5F-A0E0DA0E43E0}"/>
                </a:ext>
              </a:extLst>
            </p:cNvPr>
            <p:cNvSpPr/>
            <p:nvPr/>
          </p:nvSpPr>
          <p:spPr>
            <a:xfrm>
              <a:off x="2451724" y="2980328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3391DC63-40E5-B544-7A1E-717692A9D26E}"/>
                </a:ext>
              </a:extLst>
            </p:cNvPr>
            <p:cNvSpPr/>
            <p:nvPr/>
          </p:nvSpPr>
          <p:spPr>
            <a:xfrm>
              <a:off x="2576828" y="2702816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F75752B7-F247-679A-E1CA-EFDB9B8610E0}"/>
                </a:ext>
              </a:extLst>
            </p:cNvPr>
            <p:cNvSpPr/>
            <p:nvPr/>
          </p:nvSpPr>
          <p:spPr>
            <a:xfrm>
              <a:off x="2715580" y="2800624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87FCDABB-8CCB-0459-25DB-17DC015A0064}"/>
                </a:ext>
              </a:extLst>
            </p:cNvPr>
            <p:cNvSpPr/>
            <p:nvPr/>
          </p:nvSpPr>
          <p:spPr>
            <a:xfrm>
              <a:off x="2840684" y="2332054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924335F7-11C6-550A-4AAF-3CF6D256BFC5}"/>
                </a:ext>
              </a:extLst>
            </p:cNvPr>
            <p:cNvSpPr/>
            <p:nvPr/>
          </p:nvSpPr>
          <p:spPr>
            <a:xfrm>
              <a:off x="2965788" y="2982592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1F7B275D-079E-A45A-779B-C0DDFDB236E4}"/>
                </a:ext>
              </a:extLst>
            </p:cNvPr>
            <p:cNvSpPr/>
            <p:nvPr/>
          </p:nvSpPr>
          <p:spPr>
            <a:xfrm>
              <a:off x="3097716" y="2896159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9EB57999-DE2C-B794-2523-FD26758C3DE4}"/>
                </a:ext>
              </a:extLst>
            </p:cNvPr>
            <p:cNvSpPr/>
            <p:nvPr/>
          </p:nvSpPr>
          <p:spPr>
            <a:xfrm>
              <a:off x="3222820" y="2605011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C8ADC479-640E-62A5-EE21-626A3E48C17A}"/>
              </a:ext>
            </a:extLst>
          </p:cNvPr>
          <p:cNvGrpSpPr/>
          <p:nvPr/>
        </p:nvGrpSpPr>
        <p:grpSpPr>
          <a:xfrm>
            <a:off x="4278939" y="1497314"/>
            <a:ext cx="3892904" cy="4733793"/>
            <a:chOff x="1669506" y="1769058"/>
            <a:chExt cx="3892904" cy="4733793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717E9ED2-31AD-1350-541C-2E44F9093974}"/>
                </a:ext>
              </a:extLst>
            </p:cNvPr>
            <p:cNvGrpSpPr/>
            <p:nvPr/>
          </p:nvGrpSpPr>
          <p:grpSpPr>
            <a:xfrm>
              <a:off x="1669506" y="1769058"/>
              <a:ext cx="3892904" cy="4733793"/>
              <a:chOff x="939546" y="1466475"/>
              <a:chExt cx="3892904" cy="4733793"/>
            </a:xfrm>
          </p:grpSpPr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E1622466-2C3C-3118-B4DE-D096B7A71057}"/>
                  </a:ext>
                </a:extLst>
              </p:cNvPr>
              <p:cNvGrpSpPr/>
              <p:nvPr/>
            </p:nvGrpSpPr>
            <p:grpSpPr>
              <a:xfrm>
                <a:off x="939546" y="1466475"/>
                <a:ext cx="3892904" cy="4733793"/>
                <a:chOff x="939546" y="1466475"/>
                <a:chExt cx="3892904" cy="4733793"/>
              </a:xfrm>
            </p:grpSpPr>
            <p:pic>
              <p:nvPicPr>
                <p:cNvPr id="73" name="Imagen 72">
                  <a:extLst>
                    <a:ext uri="{FF2B5EF4-FFF2-40B4-BE49-F238E27FC236}">
                      <a16:creationId xmlns:a16="http://schemas.microsoft.com/office/drawing/2014/main" id="{3BCC2EB4-B2FF-FB93-B040-C86EB5BE84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66214" y="1466475"/>
                  <a:ext cx="3866236" cy="4733793"/>
                </a:xfrm>
                <a:prstGeom prst="rect">
                  <a:avLst/>
                </a:prstGeom>
              </p:spPr>
            </p:pic>
            <p:sp>
              <p:nvSpPr>
                <p:cNvPr id="74" name="Rectángulo 73">
                  <a:extLst>
                    <a:ext uri="{FF2B5EF4-FFF2-40B4-BE49-F238E27FC236}">
                      <a16:creationId xmlns:a16="http://schemas.microsoft.com/office/drawing/2014/main" id="{F2DA18AE-E9FF-986E-5880-71AF6178699C}"/>
                    </a:ext>
                  </a:extLst>
                </p:cNvPr>
                <p:cNvSpPr/>
                <p:nvPr/>
              </p:nvSpPr>
              <p:spPr>
                <a:xfrm>
                  <a:off x="1059760" y="3307977"/>
                  <a:ext cx="3772690" cy="28922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5" name="Rectángulo 74">
                  <a:extLst>
                    <a:ext uri="{FF2B5EF4-FFF2-40B4-BE49-F238E27FC236}">
                      <a16:creationId xmlns:a16="http://schemas.microsoft.com/office/drawing/2014/main" id="{8045D809-85EE-0B0E-EBD8-7B5385F4B740}"/>
                    </a:ext>
                  </a:extLst>
                </p:cNvPr>
                <p:cNvSpPr/>
                <p:nvPr/>
              </p:nvSpPr>
              <p:spPr>
                <a:xfrm>
                  <a:off x="3345104" y="2047268"/>
                  <a:ext cx="1025159" cy="80772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76" name="Rectángulo 75">
                  <a:extLst>
                    <a:ext uri="{FF2B5EF4-FFF2-40B4-BE49-F238E27FC236}">
                      <a16:creationId xmlns:a16="http://schemas.microsoft.com/office/drawing/2014/main" id="{E4E9E85D-FC7B-9655-2C35-B5FCE43F85BE}"/>
                    </a:ext>
                  </a:extLst>
                </p:cNvPr>
                <p:cNvSpPr/>
                <p:nvPr/>
              </p:nvSpPr>
              <p:spPr>
                <a:xfrm>
                  <a:off x="939546" y="2060758"/>
                  <a:ext cx="2405558" cy="17775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72" name="Rectángulo 71">
                <a:extLst>
                  <a:ext uri="{FF2B5EF4-FFF2-40B4-BE49-F238E27FC236}">
                    <a16:creationId xmlns:a16="http://schemas.microsoft.com/office/drawing/2014/main" id="{668395BF-591C-2E15-5C48-353AD90790B0}"/>
                  </a:ext>
                </a:extLst>
              </p:cNvPr>
              <p:cNvSpPr/>
              <p:nvPr/>
            </p:nvSpPr>
            <p:spPr>
              <a:xfrm>
                <a:off x="4465675" y="2101608"/>
                <a:ext cx="287078" cy="12063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0C99D951-CC75-D19F-9567-DDEF533B1B52}"/>
                </a:ext>
              </a:extLst>
            </p:cNvPr>
            <p:cNvSpPr txBox="1"/>
            <p:nvPr/>
          </p:nvSpPr>
          <p:spPr>
            <a:xfrm>
              <a:off x="2108055" y="2533900"/>
              <a:ext cx="2836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LA FIRMA NO DEBE SALIR DEL RECUADRO</a:t>
              </a:r>
              <a:endParaRPr lang="es-PE" sz="1400" b="1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BEFC68E-2DE0-7288-18E8-5E385A02C301}"/>
              </a:ext>
            </a:extLst>
          </p:cNvPr>
          <p:cNvGrpSpPr/>
          <p:nvPr/>
        </p:nvGrpSpPr>
        <p:grpSpPr>
          <a:xfrm>
            <a:off x="4305607" y="1484565"/>
            <a:ext cx="7643983" cy="4733793"/>
            <a:chOff x="7959793" y="1725404"/>
            <a:chExt cx="7643983" cy="473379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3D3CEED0-A736-A785-0AA4-85BDE661C73A}"/>
                </a:ext>
              </a:extLst>
            </p:cNvPr>
            <p:cNvGrpSpPr/>
            <p:nvPr/>
          </p:nvGrpSpPr>
          <p:grpSpPr>
            <a:xfrm>
              <a:off x="7959793" y="1725404"/>
              <a:ext cx="7643983" cy="4733793"/>
              <a:chOff x="3826471" y="1575580"/>
              <a:chExt cx="7643983" cy="4733793"/>
            </a:xfrm>
          </p:grpSpPr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0E6FBA46-3903-47BB-7784-C574B9526417}"/>
                  </a:ext>
                </a:extLst>
              </p:cNvPr>
              <p:cNvGrpSpPr/>
              <p:nvPr/>
            </p:nvGrpSpPr>
            <p:grpSpPr>
              <a:xfrm>
                <a:off x="3826471" y="1575580"/>
                <a:ext cx="7643983" cy="4733793"/>
                <a:chOff x="3746110" y="1515951"/>
                <a:chExt cx="7643983" cy="4733793"/>
              </a:xfrm>
            </p:grpSpPr>
            <p:pic>
              <p:nvPicPr>
                <p:cNvPr id="77" name="Imagen 76">
                  <a:extLst>
                    <a:ext uri="{FF2B5EF4-FFF2-40B4-BE49-F238E27FC236}">
                      <a16:creationId xmlns:a16="http://schemas.microsoft.com/office/drawing/2014/main" id="{9DA0D5EF-0FD4-D508-B759-E9912B6B9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46110" y="1515951"/>
                  <a:ext cx="3866236" cy="4733793"/>
                </a:xfrm>
                <a:prstGeom prst="rect">
                  <a:avLst/>
                </a:prstGeom>
              </p:spPr>
            </p:pic>
            <p:sp>
              <p:nvSpPr>
                <p:cNvPr id="78" name="Rectángulo 77">
                  <a:extLst>
                    <a:ext uri="{FF2B5EF4-FFF2-40B4-BE49-F238E27FC236}">
                      <a16:creationId xmlns:a16="http://schemas.microsoft.com/office/drawing/2014/main" id="{BB7DB710-2655-7827-16B8-E9380E2C2861}"/>
                    </a:ext>
                  </a:extLst>
                </p:cNvPr>
                <p:cNvSpPr/>
                <p:nvPr/>
              </p:nvSpPr>
              <p:spPr>
                <a:xfrm>
                  <a:off x="3777787" y="2112930"/>
                  <a:ext cx="3451701" cy="123533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80D77D28-9FA1-43D1-18C0-6C17C1D5B2EA}"/>
                    </a:ext>
                  </a:extLst>
                </p:cNvPr>
                <p:cNvSpPr txBox="1"/>
                <p:nvPr/>
              </p:nvSpPr>
              <p:spPr>
                <a:xfrm>
                  <a:off x="7939797" y="3431859"/>
                  <a:ext cx="34502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400" b="1" dirty="0"/>
                    <a:t>NO HACER NINGUNA INSCRIPCIÓN SOBRE LAS BARRAS</a:t>
                  </a:r>
                  <a:endParaRPr lang="es-PE" sz="1400" b="1" dirty="0"/>
                </a:p>
              </p:txBody>
            </p:sp>
          </p:grpSp>
          <p:sp>
            <p:nvSpPr>
              <p:cNvPr id="27" name="Flecha: hacia la izquierda 26">
                <a:extLst>
                  <a:ext uri="{FF2B5EF4-FFF2-40B4-BE49-F238E27FC236}">
                    <a16:creationId xmlns:a16="http://schemas.microsoft.com/office/drawing/2014/main" id="{6090BDCF-5F5C-E522-F91B-A908144BFD42}"/>
                  </a:ext>
                </a:extLst>
              </p:cNvPr>
              <p:cNvSpPr/>
              <p:nvPr/>
            </p:nvSpPr>
            <p:spPr>
              <a:xfrm>
                <a:off x="7498769" y="3515010"/>
                <a:ext cx="443029" cy="435132"/>
              </a:xfrm>
              <a:prstGeom prst="leftArrow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2933B90E-3A33-D40A-CD95-F3F6C12FF17E}"/>
                </a:ext>
              </a:extLst>
            </p:cNvPr>
            <p:cNvSpPr/>
            <p:nvPr/>
          </p:nvSpPr>
          <p:spPr>
            <a:xfrm>
              <a:off x="8420677" y="3699561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9A3076FA-A72D-12CA-D7C1-FF220DA62ABF}"/>
                </a:ext>
              </a:extLst>
            </p:cNvPr>
            <p:cNvSpPr/>
            <p:nvPr/>
          </p:nvSpPr>
          <p:spPr>
            <a:xfrm>
              <a:off x="8537280" y="3789022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414F38F3-B727-9674-921F-7AC70064D0D2}"/>
                </a:ext>
              </a:extLst>
            </p:cNvPr>
            <p:cNvSpPr/>
            <p:nvPr/>
          </p:nvSpPr>
          <p:spPr>
            <a:xfrm>
              <a:off x="8682097" y="3888950"/>
              <a:ext cx="88881" cy="85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9F483D2-D2B5-9BBD-013C-87C1D0CA7492}"/>
                </a:ext>
              </a:extLst>
            </p:cNvPr>
            <p:cNvSpPr txBox="1"/>
            <p:nvPr/>
          </p:nvSpPr>
          <p:spPr>
            <a:xfrm>
              <a:off x="8524035" y="2778970"/>
              <a:ext cx="28368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LLENAR CORRECTAMENTE LAS RESPUESTAS</a:t>
              </a:r>
              <a:endParaRPr lang="es-PE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4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33943"/>
              </p:ext>
            </p:extLst>
          </p:nvPr>
        </p:nvGraphicFramePr>
        <p:xfrm>
          <a:off x="1437322" y="1975888"/>
          <a:ext cx="9317355" cy="396634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754657">
                  <a:extLst>
                    <a:ext uri="{9D8B030D-6E8A-4147-A177-3AD203B41FA5}">
                      <a16:colId xmlns:a16="http://schemas.microsoft.com/office/drawing/2014/main" val="2662142768"/>
                    </a:ext>
                  </a:extLst>
                </a:gridCol>
                <a:gridCol w="6562698">
                  <a:extLst>
                    <a:ext uri="{9D8B030D-6E8A-4147-A177-3AD203B41FA5}">
                      <a16:colId xmlns:a16="http://schemas.microsoft.com/office/drawing/2014/main" val="4274465632"/>
                    </a:ext>
                  </a:extLst>
                </a:gridCol>
              </a:tblGrid>
              <a:tr h="625991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CONDICIÓN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DETALLE DE LA CONDICIÓN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04679"/>
                  </a:ext>
                </a:extLst>
              </a:tr>
              <a:tr h="999100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CALIFICA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Postulante que alcanza el puntaje mínimo aprobatorio. La nota mínima aprobatoria de la evaluación de conocimientos es de doce </a:t>
                      </a: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(12</a:t>
                      </a:r>
                      <a:r>
                        <a:rPr lang="es-PE" sz="1800" dirty="0">
                          <a:effectLst/>
                          <a:latin typeface="Century Gothic" panose="020B0502020202020204" pitchFamily="34" charset="0"/>
                        </a:rPr>
                        <a:t>).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079774"/>
                  </a:ext>
                </a:extLst>
              </a:tr>
              <a:tr h="656047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Century Gothic" panose="020B0502020202020204" pitchFamily="34" charset="0"/>
                        </a:rPr>
                        <a:t>NO CALIFICA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 que no alcanza el puntaje mínimo aprobatorio.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99157"/>
                  </a:ext>
                </a:extLst>
              </a:tr>
              <a:tr h="1685204">
                <a:tc>
                  <a:txBody>
                    <a:bodyPr/>
                    <a:lstStyle/>
                    <a:p>
                      <a:pPr marR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DESCALIFICA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 que incumple alguna de las normas establecidas, y/o es retirado/a de la evaluación por algún motivo.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2565" algn="l"/>
                        </a:tabLst>
                      </a:pPr>
                      <a:r>
                        <a:rPr lang="es-ES" sz="1800" dirty="0">
                          <a:effectLst/>
                          <a:latin typeface="Century Gothic" panose="020B0502020202020204" pitchFamily="34" charset="0"/>
                        </a:rPr>
                        <a:t>Postulante que no se presente a rendir la evaluación o se presenta fuera del horario establecido.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854796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956234" y="1078650"/>
            <a:ext cx="868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De esta evaluación los postulantes podrán obtener la siguiente condición  </a:t>
            </a:r>
            <a:endParaRPr lang="es-PE" dirty="0"/>
          </a:p>
        </p:txBody>
      </p:sp>
      <p:grpSp>
        <p:nvGrpSpPr>
          <p:cNvPr id="6" name="Google Shape;287;p4"/>
          <p:cNvGrpSpPr/>
          <p:nvPr/>
        </p:nvGrpSpPr>
        <p:grpSpPr>
          <a:xfrm>
            <a:off x="-13679" y="6657943"/>
            <a:ext cx="12010575" cy="151425"/>
            <a:chOff x="119266" y="6592440"/>
            <a:chExt cx="12010575" cy="151425"/>
          </a:xfrm>
        </p:grpSpPr>
        <p:sp>
          <p:nvSpPr>
            <p:cNvPr id="7" name="Google Shape;288;p4"/>
            <p:cNvSpPr/>
            <p:nvPr/>
          </p:nvSpPr>
          <p:spPr>
            <a:xfrm>
              <a:off x="119266" y="6592441"/>
              <a:ext cx="1959787" cy="151424"/>
            </a:xfrm>
            <a:prstGeom prst="rect">
              <a:avLst/>
            </a:prstGeom>
            <a:solidFill>
              <a:srgbClr val="4F4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9;p4"/>
            <p:cNvSpPr/>
            <p:nvPr/>
          </p:nvSpPr>
          <p:spPr>
            <a:xfrm>
              <a:off x="2124319" y="6592441"/>
              <a:ext cx="1959787" cy="151424"/>
            </a:xfrm>
            <a:prstGeom prst="rect">
              <a:avLst/>
            </a:prstGeom>
            <a:solidFill>
              <a:srgbClr val="6A5E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90;p4"/>
            <p:cNvSpPr/>
            <p:nvPr/>
          </p:nvSpPr>
          <p:spPr>
            <a:xfrm>
              <a:off x="4129372" y="6592441"/>
              <a:ext cx="1959787" cy="151424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1;p4"/>
            <p:cNvSpPr/>
            <p:nvPr/>
          </p:nvSpPr>
          <p:spPr>
            <a:xfrm>
              <a:off x="6134425" y="6592440"/>
              <a:ext cx="1959787" cy="151425"/>
            </a:xfrm>
            <a:prstGeom prst="rect">
              <a:avLst/>
            </a:prstGeom>
            <a:solidFill>
              <a:srgbClr val="D1C9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92;p4"/>
            <p:cNvSpPr/>
            <p:nvPr/>
          </p:nvSpPr>
          <p:spPr>
            <a:xfrm>
              <a:off x="8139478" y="6592441"/>
              <a:ext cx="1959787" cy="151424"/>
            </a:xfrm>
            <a:prstGeom prst="rect">
              <a:avLst/>
            </a:prstGeom>
            <a:solidFill>
              <a:srgbClr val="9E93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93;p4"/>
            <p:cNvSpPr/>
            <p:nvPr/>
          </p:nvSpPr>
          <p:spPr>
            <a:xfrm>
              <a:off x="10144531" y="6592440"/>
              <a:ext cx="1985310" cy="151424"/>
            </a:xfrm>
            <a:prstGeom prst="rect">
              <a:avLst/>
            </a:prstGeom>
            <a:solidFill>
              <a:srgbClr val="AEA7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537152"/>
      </p:ext>
    </p:extLst>
  </p:cSld>
  <p:clrMapOvr>
    <a:masterClrMapping/>
  </p:clrMapOvr>
</p:sld>
</file>

<file path=ppt/theme/theme1.xml><?xml version="1.0" encoding="utf-8"?>
<a:theme xmlns:a="http://schemas.openxmlformats.org/drawingml/2006/main" name="TS010286716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27394</TotalTime>
  <Words>1352</Words>
  <Application>Microsoft Office PowerPoint</Application>
  <PresentationFormat>Panorámica</PresentationFormat>
  <Paragraphs>144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ADLaM Display</vt:lpstr>
      <vt:lpstr>Arial</vt:lpstr>
      <vt:lpstr>Calibri</vt:lpstr>
      <vt:lpstr>Century Gothic</vt:lpstr>
      <vt:lpstr>Times New Roman</vt:lpstr>
      <vt:lpstr>Verdana</vt:lpstr>
      <vt:lpstr>Wingdings</vt:lpstr>
      <vt:lpstr>TS010286716</vt:lpstr>
      <vt:lpstr>1_Diseño predeterminado</vt:lpstr>
      <vt:lpstr>Presentación de PowerPoint</vt:lpstr>
      <vt:lpstr>Presentación de PowerPoint</vt:lpstr>
      <vt:lpstr>Finalidad de la Orientación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Manolo Eduardo Villagra</dc:creator>
  <cp:lastModifiedBy>Jose Miguel Mayo Nuñez</cp:lastModifiedBy>
  <cp:revision>1530</cp:revision>
  <cp:lastPrinted>2022-04-28T18:34:49Z</cp:lastPrinted>
  <dcterms:created xsi:type="dcterms:W3CDTF">2018-01-12T14:18:55Z</dcterms:created>
  <dcterms:modified xsi:type="dcterms:W3CDTF">2025-11-05T13:14:21Z</dcterms:modified>
</cp:coreProperties>
</file>