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2" r:id="rId2"/>
  </p:sldMasterIdLst>
  <p:notesMasterIdLst>
    <p:notesMasterId r:id="rId12"/>
  </p:notesMasterIdLst>
  <p:handoutMasterIdLst>
    <p:handoutMasterId r:id="rId13"/>
  </p:handoutMasterIdLst>
  <p:sldIdLst>
    <p:sldId id="10831" r:id="rId3"/>
    <p:sldId id="47921" r:id="rId4"/>
    <p:sldId id="11345" r:id="rId5"/>
    <p:sldId id="47920" r:id="rId6"/>
    <p:sldId id="47924" r:id="rId7"/>
    <p:sldId id="47925" r:id="rId8"/>
    <p:sldId id="47926" r:id="rId9"/>
    <p:sldId id="47922" r:id="rId10"/>
    <p:sldId id="47919" r:id="rId11"/>
  </p:sldIdLst>
  <p:sldSz cx="12192000" cy="6858000"/>
  <p:notesSz cx="6858000" cy="9313863"/>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sucapuca yancachajlla" initials="hs" lastIdx="1" clrIdx="0">
    <p:extLst>
      <p:ext uri="{19B8F6BF-5375-455C-9EA6-DF929625EA0E}">
        <p15:presenceInfo xmlns:p15="http://schemas.microsoft.com/office/powerpoint/2012/main" userId="2968e8afed30f4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FFFF"/>
    <a:srgbClr val="C5E0B4"/>
    <a:srgbClr val="F7E6A7"/>
    <a:srgbClr val="4B7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447" autoAdjust="0"/>
  </p:normalViewPr>
  <p:slideViewPr>
    <p:cSldViewPr snapToGrid="0">
      <p:cViewPr varScale="1">
        <p:scale>
          <a:sx n="66" d="100"/>
          <a:sy n="66" d="100"/>
        </p:scale>
        <p:origin x="1500" y="1506"/>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D9B813-A96F-C7B6-C630-276A26766953}"/>
              </a:ext>
            </a:extLst>
          </p:cNvPr>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F0CC5AF3-9B54-5DA1-F617-8AEED1D93AE8}"/>
              </a:ext>
            </a:extLst>
          </p:cNvPr>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8D571AD2-6125-4955-AD8A-EBE2ED26111A}" type="datetimeFigureOut">
              <a:rPr lang="es-PE" smtClean="0"/>
              <a:t>4/11/2025</a:t>
            </a:fld>
            <a:endParaRPr lang="es-PE"/>
          </a:p>
        </p:txBody>
      </p:sp>
      <p:sp>
        <p:nvSpPr>
          <p:cNvPr id="4" name="Marcador de pie de página 3">
            <a:extLst>
              <a:ext uri="{FF2B5EF4-FFF2-40B4-BE49-F238E27FC236}">
                <a16:creationId xmlns:a16="http://schemas.microsoft.com/office/drawing/2014/main" id="{95755D3B-1F3A-A0B1-AE3F-DEE1EFD31990}"/>
              </a:ext>
            </a:extLst>
          </p:cNvPr>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AFD22980-9F7D-31D7-ADC6-6494704DE68C}"/>
              </a:ext>
            </a:extLst>
          </p:cNvPr>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81E33C3C-4A2B-4A22-8EFE-F83E22357F1A}" type="slidenum">
              <a:rPr lang="es-PE" smtClean="0"/>
              <a:t>‹Nº›</a:t>
            </a:fld>
            <a:endParaRPr lang="es-PE"/>
          </a:p>
        </p:txBody>
      </p:sp>
    </p:spTree>
    <p:extLst>
      <p:ext uri="{BB962C8B-B14F-4D97-AF65-F5344CB8AC3E}">
        <p14:creationId xmlns:p14="http://schemas.microsoft.com/office/powerpoint/2010/main" val="274832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A5358737-AA42-C14A-8F7C-D241CF37D8D9}" type="datetimeFigureOut">
              <a:rPr lang="es-PE" smtClean="0"/>
              <a:t>4/11/2025</a:t>
            </a:fld>
            <a:endParaRPr lang="es-PE" dirty="0"/>
          </a:p>
        </p:txBody>
      </p:sp>
      <p:sp>
        <p:nvSpPr>
          <p:cNvPr id="4" name="Marcador de imagen de diapositiva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0CF1BD8-91FD-2246-BADF-E1D717FD0254}" type="slidenum">
              <a:rPr lang="es-PE" smtClean="0"/>
              <a:t>‹Nº›</a:t>
            </a:fld>
            <a:endParaRPr lang="es-P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18EC0-CBC8-A171-560D-CBCA2398C8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0152DA2F-08F4-9BD5-DA0A-7D418E97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BE58A956-26F4-9F96-4878-7845588671D8}"/>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5" name="Marcador de pie de página 4">
            <a:extLst>
              <a:ext uri="{FF2B5EF4-FFF2-40B4-BE49-F238E27FC236}">
                <a16:creationId xmlns:a16="http://schemas.microsoft.com/office/drawing/2014/main" id="{D0401B03-6D85-57F7-9F41-3B1AB6B2632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34344D4-909D-551F-6010-D22A9B85DB68}"/>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186241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DA073-7D56-2C66-B6CB-DCB0F65EF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5153051-02A6-9535-2FFA-C1346EDFDEC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6914FE9-C870-BFDB-6AC3-170B88C58517}"/>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5" name="Marcador de pie de página 4">
            <a:extLst>
              <a:ext uri="{FF2B5EF4-FFF2-40B4-BE49-F238E27FC236}">
                <a16:creationId xmlns:a16="http://schemas.microsoft.com/office/drawing/2014/main" id="{8C97C641-072D-822D-1B00-154F6FBDAFF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2F164E0-2045-7F21-1160-B62532BA96E3}"/>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87230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0E3DF-3C5F-9D78-0EF8-63105F9806D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6C75C08-76FE-9016-B79F-54C688A3C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8DAE59C-D723-C456-96D4-CCF2A877E32A}"/>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5" name="Marcador de pie de página 4">
            <a:extLst>
              <a:ext uri="{FF2B5EF4-FFF2-40B4-BE49-F238E27FC236}">
                <a16:creationId xmlns:a16="http://schemas.microsoft.com/office/drawing/2014/main" id="{8C354448-B31D-8C06-FB9C-BBA3D34B0E0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9DF3288-304D-7470-A391-BD51E070D931}"/>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289785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74ACB-32A5-2724-E4BA-2B96296F76E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51905E7-2401-C3C5-FE8D-7BAC7D5260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95E4FEF-26BA-2924-1212-91757BA99E8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8A7170BC-19AA-7236-F47B-43CB17051793}"/>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6" name="Marcador de pie de página 5">
            <a:extLst>
              <a:ext uri="{FF2B5EF4-FFF2-40B4-BE49-F238E27FC236}">
                <a16:creationId xmlns:a16="http://schemas.microsoft.com/office/drawing/2014/main" id="{B357CA4C-3ACE-29DC-3F0F-CB1434C0798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58374C7-C7BA-28FF-DD3B-AFFDFDAEAF81}"/>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1111681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04FEE-4444-99A2-1B15-77775ADB9A6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D28719E-BA3D-07A1-E803-476CD44AE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6490B3-957E-4038-A2A7-C82CDFDBCC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028D035-8AB6-7B4E-1A9C-9C38066B9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74E34DD-2DBC-716D-A9D6-7994D1FA8C5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47BEAF76-6A38-847A-CF9F-D7B25C523EFC}"/>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8" name="Marcador de pie de página 7">
            <a:extLst>
              <a:ext uri="{FF2B5EF4-FFF2-40B4-BE49-F238E27FC236}">
                <a16:creationId xmlns:a16="http://schemas.microsoft.com/office/drawing/2014/main" id="{8CC046A2-3DCC-C23A-505D-CD0BDDABE55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28FAF89B-21FC-6589-197F-5719E66358DE}"/>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1845048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2AD89-B898-810E-9B81-9A3DDDCFA5C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7FD81BD-4655-D5AB-828E-1EA91136558C}"/>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4" name="Marcador de pie de página 3">
            <a:extLst>
              <a:ext uri="{FF2B5EF4-FFF2-40B4-BE49-F238E27FC236}">
                <a16:creationId xmlns:a16="http://schemas.microsoft.com/office/drawing/2014/main" id="{075AA2C1-6364-D23B-E555-EBA9F0B5BE95}"/>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2D5838D-4703-9AE9-4BB4-AB6B446A3242}"/>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374496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517C21-0F28-A816-4002-6AD99DA44730}"/>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3" name="Marcador de pie de página 2">
            <a:extLst>
              <a:ext uri="{FF2B5EF4-FFF2-40B4-BE49-F238E27FC236}">
                <a16:creationId xmlns:a16="http://schemas.microsoft.com/office/drawing/2014/main" id="{71FBE536-870D-0F88-E76C-AD779BB4A2B5}"/>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6E40AD07-2813-605C-849F-86F353375489}"/>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2358940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8C7AB-A0E3-87F3-5162-A08A4BE63A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B7E4184-4C2E-7EC6-8DF1-B426F6496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D6A3632-CB14-93CA-644A-3F45299D8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A4D40A-8F28-9F65-7EB5-8F0949ECA5EA}"/>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6" name="Marcador de pie de página 5">
            <a:extLst>
              <a:ext uri="{FF2B5EF4-FFF2-40B4-BE49-F238E27FC236}">
                <a16:creationId xmlns:a16="http://schemas.microsoft.com/office/drawing/2014/main" id="{2D9D6CDF-B621-931C-E4F2-9A02B5E92B1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B322721-61DC-9605-4DED-A2B82FD709B9}"/>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76511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43291-7975-E296-1D48-63C5EC89DA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77D2F443-3F70-F69F-64AC-CC1B52DFF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3C2950DC-296E-2B49-1CEE-505F881A2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1B403D-D3C8-CB6E-B45A-858E4853390F}"/>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6" name="Marcador de pie de página 5">
            <a:extLst>
              <a:ext uri="{FF2B5EF4-FFF2-40B4-BE49-F238E27FC236}">
                <a16:creationId xmlns:a16="http://schemas.microsoft.com/office/drawing/2014/main" id="{F91BDF0B-9B57-5E42-F731-E318C555C9C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49DC2A8-C426-8331-CB1C-599EC5E92D12}"/>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181151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A2A72-8B84-451A-63F6-14E1A0CF543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0EC0A5A-2B53-2403-BB6E-20AC0D3480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992EE76-C084-FA2F-AE60-A2556327AC8E}"/>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5" name="Marcador de pie de página 4">
            <a:extLst>
              <a:ext uri="{FF2B5EF4-FFF2-40B4-BE49-F238E27FC236}">
                <a16:creationId xmlns:a16="http://schemas.microsoft.com/office/drawing/2014/main" id="{208555BB-6783-64D8-D7B3-35CD761F119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3A0A019-F131-9C96-0865-2F661B43640E}"/>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2548709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A255670-0EF5-5007-B917-D63411DC28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1CC33D6-E610-83F3-25AD-1DD6BFFE8B0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8E461A6-8E35-DA1C-D8EC-E2AE4A310C3B}"/>
              </a:ext>
            </a:extLst>
          </p:cNvPr>
          <p:cNvSpPr>
            <a:spLocks noGrp="1"/>
          </p:cNvSpPr>
          <p:nvPr>
            <p:ph type="dt" sz="half" idx="10"/>
          </p:nvPr>
        </p:nvSpPr>
        <p:spPr/>
        <p:txBody>
          <a:bodyPr/>
          <a:lstStyle/>
          <a:p>
            <a:fld id="{0EDEC534-488C-2A48-A502-922B12E8AFC2}" type="datetimeFigureOut">
              <a:rPr lang="es-PE" smtClean="0"/>
              <a:t>4/11/2025</a:t>
            </a:fld>
            <a:endParaRPr lang="es-PE"/>
          </a:p>
        </p:txBody>
      </p:sp>
      <p:sp>
        <p:nvSpPr>
          <p:cNvPr id="5" name="Marcador de pie de página 4">
            <a:extLst>
              <a:ext uri="{FF2B5EF4-FFF2-40B4-BE49-F238E27FC236}">
                <a16:creationId xmlns:a16="http://schemas.microsoft.com/office/drawing/2014/main" id="{1AAAEDA6-2665-84A8-93E2-80ECBC54A7E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928B46-B9EA-2592-A3F9-A5A6A5A6FDC3}"/>
              </a:ext>
            </a:extLst>
          </p:cNvPr>
          <p:cNvSpPr>
            <a:spLocks noGrp="1"/>
          </p:cNvSpPr>
          <p:nvPr>
            <p:ph type="sldNum" sz="quarter" idx="12"/>
          </p:nvPr>
        </p:nvSpPr>
        <p:spPr/>
        <p:txBody>
          <a:bodyPr/>
          <a:lstStyle/>
          <a:p>
            <a:fld id="{CE859432-CBA3-EE44-B872-76F0F8D49BAA}" type="slidenum">
              <a:rPr lang="es-PE" smtClean="0"/>
              <a:t>‹Nº›</a:t>
            </a:fld>
            <a:endParaRPr lang="es-PE"/>
          </a:p>
        </p:txBody>
      </p:sp>
    </p:spTree>
    <p:extLst>
      <p:ext uri="{BB962C8B-B14F-4D97-AF65-F5344CB8AC3E}">
        <p14:creationId xmlns:p14="http://schemas.microsoft.com/office/powerpoint/2010/main" val="58385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0EDEC534-488C-2A48-A502-922B12E8AFC2}" type="datetimeFigureOut">
              <a:rPr lang="es-PE" smtClean="0"/>
              <a:t>4/11/2025</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CE859432-CBA3-EE44-B872-76F0F8D49BAA}" type="slidenum">
              <a:rPr lang="es-PE" smtClean="0"/>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EC534-488C-2A48-A502-922B12E8AFC2}" type="datetimeFigureOut">
              <a:rPr lang="es-PE" smtClean="0"/>
              <a:t>4/11/2025</a:t>
            </a:fld>
            <a:endParaRPr lang="es-PE"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59432-CBA3-EE44-B872-76F0F8D49BAA}" type="slidenum">
              <a:rPr lang="es-PE" smtClean="0"/>
              <a:t>‹Nº›</a:t>
            </a:fld>
            <a:endParaRPr lang="es-P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F513AA-06E0-56B1-A77A-75671F655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E54D9E3-0501-82ED-6563-990E56820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ED428B5-11AD-7BFE-974A-505CEBD53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EC534-488C-2A48-A502-922B12E8AFC2}" type="datetimeFigureOut">
              <a:rPr lang="es-PE" smtClean="0"/>
              <a:t>4/11/2025</a:t>
            </a:fld>
            <a:endParaRPr lang="es-PE"/>
          </a:p>
        </p:txBody>
      </p:sp>
      <p:sp>
        <p:nvSpPr>
          <p:cNvPr id="5" name="Marcador de pie de página 4">
            <a:extLst>
              <a:ext uri="{FF2B5EF4-FFF2-40B4-BE49-F238E27FC236}">
                <a16:creationId xmlns:a16="http://schemas.microsoft.com/office/drawing/2014/main" id="{21F1DC07-6E0F-FD33-98CD-361D203D0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E63B87B5-A8F1-BF8D-D310-81F8BF0E0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59432-CBA3-EE44-B872-76F0F8D49BAA}" type="slidenum">
              <a:rPr lang="es-PE" smtClean="0"/>
              <a:t>‹Nº›</a:t>
            </a:fld>
            <a:endParaRPr lang="es-PE"/>
          </a:p>
        </p:txBody>
      </p:sp>
    </p:spTree>
    <p:extLst>
      <p:ext uri="{BB962C8B-B14F-4D97-AF65-F5344CB8AC3E}">
        <p14:creationId xmlns:p14="http://schemas.microsoft.com/office/powerpoint/2010/main" val="3631149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479FB-808D-7BE7-A336-936EDCE3D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07" y="0"/>
            <a:ext cx="11944212" cy="6858000"/>
          </a:xfrm>
          <a:prstGeom prst="rect">
            <a:avLst/>
          </a:prstGeom>
        </p:spPr>
      </p:pic>
      <p:sp>
        <p:nvSpPr>
          <p:cNvPr id="15" name="Rectángulo 14">
            <a:extLst>
              <a:ext uri="{FF2B5EF4-FFF2-40B4-BE49-F238E27FC236}">
                <a16:creationId xmlns:a16="http://schemas.microsoft.com/office/drawing/2014/main" id="{CC0C7179-0C4D-9D8B-0A38-6E20117ABE78}"/>
              </a:ext>
            </a:extLst>
          </p:cNvPr>
          <p:cNvSpPr/>
          <p:nvPr/>
        </p:nvSpPr>
        <p:spPr>
          <a:xfrm rot="2663677">
            <a:off x="-1034850" y="-2982136"/>
            <a:ext cx="5267971" cy="9190591"/>
          </a:xfrm>
          <a:prstGeom prst="rect">
            <a:avLst/>
          </a:prstGeom>
          <a:blipFill dpi="0" rotWithShape="0">
            <a:blip r:embed="rId3">
              <a:duotone>
                <a:prstClr val="black"/>
                <a:schemeClr val="accent4">
                  <a:tint val="45000"/>
                  <a:satMod val="400000"/>
                </a:schemeClr>
              </a:duotone>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325"/>
            <a:endParaRPr lang="es-PE" sz="1727">
              <a:solidFill>
                <a:prstClr val="white"/>
              </a:solidFill>
              <a:latin typeface="Calibri" panose="020F0502020204030204"/>
            </a:endParaRPr>
          </a:p>
        </p:txBody>
      </p:sp>
      <p:sp>
        <p:nvSpPr>
          <p:cNvPr id="16" name="Rectángulo 15">
            <a:extLst>
              <a:ext uri="{FF2B5EF4-FFF2-40B4-BE49-F238E27FC236}">
                <a16:creationId xmlns:a16="http://schemas.microsoft.com/office/drawing/2014/main" id="{EA763583-BE09-2B66-E715-9C66E9B4E9EC}"/>
              </a:ext>
            </a:extLst>
          </p:cNvPr>
          <p:cNvSpPr/>
          <p:nvPr/>
        </p:nvSpPr>
        <p:spPr>
          <a:xfrm rot="2612595">
            <a:off x="1580876" y="477844"/>
            <a:ext cx="1530007" cy="1469909"/>
          </a:xfrm>
          <a:prstGeom prst="rect">
            <a:avLst/>
          </a:prstGeom>
          <a:blipFill dpi="0" rotWithShape="0">
            <a:blip r:embed="rId4"/>
            <a:srcRect/>
            <a:stretch>
              <a:fillRect l="-16724" r="-16724"/>
            </a:stretch>
          </a:blip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325"/>
            <a:endParaRPr lang="es-PE" sz="1727">
              <a:solidFill>
                <a:prstClr val="white"/>
              </a:solidFill>
              <a:latin typeface="Calibri" panose="020F0502020204030204"/>
            </a:endParaRPr>
          </a:p>
        </p:txBody>
      </p:sp>
      <p:sp>
        <p:nvSpPr>
          <p:cNvPr id="17" name="Rectángulo 16">
            <a:extLst>
              <a:ext uri="{FF2B5EF4-FFF2-40B4-BE49-F238E27FC236}">
                <a16:creationId xmlns:a16="http://schemas.microsoft.com/office/drawing/2014/main" id="{BE8594C4-0376-F3E8-FFE6-BDD6BCF3B1E5}"/>
              </a:ext>
            </a:extLst>
          </p:cNvPr>
          <p:cNvSpPr/>
          <p:nvPr/>
        </p:nvSpPr>
        <p:spPr>
          <a:xfrm rot="18829557">
            <a:off x="2783852" y="1523293"/>
            <a:ext cx="1631065" cy="1609901"/>
          </a:xfrm>
          <a:prstGeom prst="rect">
            <a:avLst/>
          </a:prstGeom>
          <a:blipFill dpi="0" rotWithShape="0">
            <a:blip r:embed="rId5"/>
            <a:srcRect/>
            <a:stretch>
              <a:fillRect l="-2016" t="-1248" r="-2016" b="-1248"/>
            </a:stretch>
          </a:blip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325"/>
            <a:endParaRPr lang="es-PE" sz="1727">
              <a:solidFill>
                <a:prstClr val="white"/>
              </a:solidFill>
              <a:latin typeface="Calibri" panose="020F0502020204030204"/>
            </a:endParaRPr>
          </a:p>
        </p:txBody>
      </p:sp>
      <p:sp>
        <p:nvSpPr>
          <p:cNvPr id="18" name="Rectángulo 17">
            <a:extLst>
              <a:ext uri="{FF2B5EF4-FFF2-40B4-BE49-F238E27FC236}">
                <a16:creationId xmlns:a16="http://schemas.microsoft.com/office/drawing/2014/main" id="{0C14C1B7-F7D1-34A2-AC96-1FA07B5D7056}"/>
              </a:ext>
            </a:extLst>
          </p:cNvPr>
          <p:cNvSpPr/>
          <p:nvPr/>
        </p:nvSpPr>
        <p:spPr>
          <a:xfrm rot="18829557">
            <a:off x="325824" y="4786673"/>
            <a:ext cx="1460264" cy="1524104"/>
          </a:xfrm>
          <a:prstGeom prst="rect">
            <a:avLst/>
          </a:prstGeom>
          <a:blipFill dpi="0" rotWithShape="0">
            <a:blip r:embed="rId6"/>
            <a:srcRect/>
            <a:stretch>
              <a:fillRect l="-33138" r="-33138"/>
            </a:stretch>
          </a:blip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325"/>
            <a:endParaRPr lang="es-PE" sz="1727">
              <a:solidFill>
                <a:prstClr val="white"/>
              </a:solidFill>
              <a:latin typeface="Calibri" panose="020F0502020204030204"/>
            </a:endParaRPr>
          </a:p>
        </p:txBody>
      </p:sp>
      <p:sp>
        <p:nvSpPr>
          <p:cNvPr id="19" name="Rectángulo 18">
            <a:extLst>
              <a:ext uri="{FF2B5EF4-FFF2-40B4-BE49-F238E27FC236}">
                <a16:creationId xmlns:a16="http://schemas.microsoft.com/office/drawing/2014/main" id="{66DB11F8-1A3A-7755-5B1D-19AD732510E9}"/>
              </a:ext>
            </a:extLst>
          </p:cNvPr>
          <p:cNvSpPr/>
          <p:nvPr/>
        </p:nvSpPr>
        <p:spPr>
          <a:xfrm rot="18868408">
            <a:off x="-618510" y="1324337"/>
            <a:ext cx="2669001" cy="2618908"/>
          </a:xfrm>
          <a:prstGeom prst="rect">
            <a:avLst/>
          </a:prstGeom>
          <a:blipFill dpi="0" rotWithShape="0">
            <a:blip r:embed="rId7"/>
            <a:srcRect/>
            <a:stretch>
              <a:fillRect l="2060" t="-14595" r="2060" b="-14595"/>
            </a:stretch>
          </a:blip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325"/>
            <a:endParaRPr lang="es-PE" sz="1727">
              <a:solidFill>
                <a:prstClr val="white"/>
              </a:solidFill>
              <a:latin typeface="Calibri" panose="020F0502020204030204"/>
            </a:endParaRPr>
          </a:p>
        </p:txBody>
      </p:sp>
      <p:pic>
        <p:nvPicPr>
          <p:cNvPr id="22" name="Imagen 21">
            <a:extLst>
              <a:ext uri="{FF2B5EF4-FFF2-40B4-BE49-F238E27FC236}">
                <a16:creationId xmlns:a16="http://schemas.microsoft.com/office/drawing/2014/main" id="{46AC83A9-50B5-12A4-AE76-D00BB1CC21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93817" y="46620"/>
            <a:ext cx="1038072" cy="981020"/>
          </a:xfrm>
          <a:prstGeom prst="rect">
            <a:avLst/>
          </a:prstGeom>
        </p:spPr>
      </p:pic>
      <p:sp>
        <p:nvSpPr>
          <p:cNvPr id="23" name="Rectángulo 22">
            <a:extLst>
              <a:ext uri="{FF2B5EF4-FFF2-40B4-BE49-F238E27FC236}">
                <a16:creationId xmlns:a16="http://schemas.microsoft.com/office/drawing/2014/main" id="{CC7B7A56-484D-CAE7-31CA-6B2EF284D66B}"/>
              </a:ext>
            </a:extLst>
          </p:cNvPr>
          <p:cNvSpPr/>
          <p:nvPr/>
        </p:nvSpPr>
        <p:spPr>
          <a:xfrm>
            <a:off x="10441078" y="999350"/>
            <a:ext cx="1769743" cy="335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325"/>
            <a:r>
              <a:rPr lang="es-ES" sz="1247" b="1" dirty="0">
                <a:solidFill>
                  <a:prstClr val="black">
                    <a:lumMod val="85000"/>
                    <a:lumOff val="15000"/>
                  </a:prstClr>
                </a:solidFill>
                <a:latin typeface="Forte" panose="03060902040502070203" pitchFamily="66" charset="0"/>
              </a:rPr>
              <a:t>CUNA DE VALIENTES</a:t>
            </a:r>
            <a:endParaRPr lang="es-PE" sz="1247" b="1" dirty="0">
              <a:solidFill>
                <a:prstClr val="black">
                  <a:lumMod val="85000"/>
                  <a:lumOff val="15000"/>
                </a:prstClr>
              </a:solidFill>
              <a:latin typeface="Forte" panose="03060902040502070203" pitchFamily="66" charset="0"/>
            </a:endParaRPr>
          </a:p>
        </p:txBody>
      </p:sp>
      <p:pic>
        <p:nvPicPr>
          <p:cNvPr id="14" name="Imagen 13">
            <a:extLst>
              <a:ext uri="{FF2B5EF4-FFF2-40B4-BE49-F238E27FC236}">
                <a16:creationId xmlns:a16="http://schemas.microsoft.com/office/drawing/2014/main" id="{FCAB84D3-2D5B-4246-9929-20A95483D72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228" t="10589" r="57369" b="48124"/>
          <a:stretch/>
        </p:blipFill>
        <p:spPr>
          <a:xfrm>
            <a:off x="1336880" y="2903500"/>
            <a:ext cx="2496854" cy="2629359"/>
          </a:xfrm>
          <a:prstGeom prst="diamond">
            <a:avLst/>
          </a:prstGeom>
          <a:blipFill dpi="0" rotWithShape="0">
            <a:blip r:embed="rId7"/>
            <a:srcRect/>
            <a:stretch>
              <a:fillRect l="2060" t="-14595" r="2060" b="-14595"/>
            </a:stretch>
          </a:blipFill>
          <a:effectLst>
            <a:glow rad="139700">
              <a:schemeClr val="accent4">
                <a:satMod val="175000"/>
                <a:alpha val="40000"/>
              </a:schemeClr>
            </a:glow>
          </a:effectLst>
        </p:spPr>
      </p:pic>
      <p:sp>
        <p:nvSpPr>
          <p:cNvPr id="2" name="Rectángulo 1">
            <a:extLst>
              <a:ext uri="{FF2B5EF4-FFF2-40B4-BE49-F238E27FC236}">
                <a16:creationId xmlns:a16="http://schemas.microsoft.com/office/drawing/2014/main" id="{A7305C96-409F-FB28-E549-41A02EA091C8}"/>
              </a:ext>
            </a:extLst>
          </p:cNvPr>
          <p:cNvSpPr/>
          <p:nvPr/>
        </p:nvSpPr>
        <p:spPr>
          <a:xfrm>
            <a:off x="4273671" y="2970643"/>
            <a:ext cx="7420746" cy="678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ln w="9525" cap="flat" cmpd="sng" algn="ctr">
                  <a:solidFill>
                    <a:srgbClr val="FFFFFF"/>
                  </a:solidFill>
                  <a:prstDash val="solid"/>
                  <a:round/>
                </a:ln>
                <a:solidFill>
                  <a:schemeClr val="tx1"/>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GUÍA DE POSTULANTE </a:t>
            </a:r>
            <a:endParaRPr lang="es-PE" sz="4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r>
              <a:rPr lang="es-MX" sz="4800" b="1" dirty="0">
                <a:ln w="9525" cap="flat" cmpd="sng" algn="ctr">
                  <a:solidFill>
                    <a:srgbClr val="FFFFFF"/>
                  </a:solidFill>
                  <a:prstDash val="solid"/>
                  <a:round/>
                </a:ln>
                <a:solidFill>
                  <a:schemeClr val="tx1"/>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CONCURSO PUBLICO DE MERITOS AF-2025</a:t>
            </a:r>
          </a:p>
          <a:p>
            <a:pPr algn="ctr"/>
            <a:r>
              <a:rPr lang="es-MX" sz="4800" b="1" dirty="0">
                <a:ln w="9525" cap="flat" cmpd="sng" algn="ctr">
                  <a:solidFill>
                    <a:srgbClr val="FFFFFF"/>
                  </a:solidFill>
                  <a:prstDash val="solid"/>
                  <a:round/>
                </a:ln>
                <a:solidFill>
                  <a:schemeClr val="tx1"/>
                </a:soli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Arial" panose="020B0604020202020204" pitchFamily="34" charset="0"/>
              </a:rPr>
              <a:t>SEDE IQUITOS</a:t>
            </a:r>
            <a:endParaRPr lang="es-PE" sz="4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963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52500-B18E-4CCC-5AD6-D1B090974EE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00D986B-556B-6926-7F53-82956122CFDB}"/>
              </a:ext>
            </a:extLst>
          </p:cNvPr>
          <p:cNvSpPr/>
          <p:nvPr/>
        </p:nvSpPr>
        <p:spPr bwMode="auto">
          <a:xfrm>
            <a:off x="0" y="230734"/>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3" name="Imagen 4">
            <a:extLst>
              <a:ext uri="{FF2B5EF4-FFF2-40B4-BE49-F238E27FC236}">
                <a16:creationId xmlns:a16="http://schemas.microsoft.com/office/drawing/2014/main" id="{AEFB4053-6B7F-5B1F-F783-3CD3541D6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08525"/>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12">
            <a:extLst>
              <a:ext uri="{FF2B5EF4-FFF2-40B4-BE49-F238E27FC236}">
                <a16:creationId xmlns:a16="http://schemas.microsoft.com/office/drawing/2014/main" id="{E1B4D53E-BB64-881D-DB73-B7A43DDF472F}"/>
              </a:ext>
            </a:extLst>
          </p:cNvPr>
          <p:cNvSpPr>
            <a:spLocks noGrp="1"/>
          </p:cNvSpPr>
          <p:nvPr>
            <p:ph sz="half" idx="2"/>
          </p:nvPr>
        </p:nvSpPr>
        <p:spPr>
          <a:xfrm>
            <a:off x="415637" y="1429126"/>
            <a:ext cx="11249890" cy="5198140"/>
          </a:xfrm>
        </p:spPr>
        <p:txBody>
          <a:bodyPr>
            <a:normAutofit fontScale="55000" lnSpcReduction="20000"/>
          </a:bodyPr>
          <a:lstStyle/>
          <a:p>
            <a:pPr marL="342900" lvl="0" indent="-342900" algn="just">
              <a:lnSpc>
                <a:spcPct val="115000"/>
              </a:lnSpc>
              <a:spcAft>
                <a:spcPts val="1000"/>
              </a:spcAft>
              <a:buFont typeface="Century Gothic" panose="020B0502020202020204" pitchFamily="34" charset="0"/>
              <a:buChar char="-"/>
              <a:tabLst>
                <a:tab pos="537210" algn="l"/>
              </a:tabLst>
            </a:pPr>
            <a:r>
              <a:rPr lang="es-PE" sz="3100" u="none" strike="noStrike" dirty="0">
                <a:effectLst/>
                <a:latin typeface="Century Gothic" panose="020B0502020202020204" pitchFamily="34" charset="0"/>
                <a:ea typeface="Arial" panose="020B0604020202020204" pitchFamily="34" charset="0"/>
                <a:cs typeface="Times New Roman" panose="02020603050405020304" pitchFamily="18" charset="0"/>
              </a:rPr>
              <a:t>Una vez inscrito el postulante deberá ingresar portando su DNI y los documentos establecidos, ya que de otro modo no se le permitirá el ingreso.</a:t>
            </a:r>
            <a:endParaRPr lang="es-PE" sz="31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tabLst>
                <a:tab pos="537210" algn="l"/>
              </a:tabLst>
            </a:pPr>
            <a:r>
              <a:rPr lang="es-PE" sz="3100" u="none" strike="noStrike" dirty="0">
                <a:effectLst/>
                <a:latin typeface="Century Gothic" panose="020B0502020202020204" pitchFamily="34" charset="0"/>
                <a:ea typeface="Arial" panose="020B0604020202020204" pitchFamily="34" charset="0"/>
                <a:cs typeface="Times New Roman" panose="02020603050405020304" pitchFamily="18" charset="0"/>
              </a:rPr>
              <a:t>Deberá dirigirse únicamente a los lugares autorizados, queda prohibido el tránsito por las instalaciones no relacionadas con el Concurso.</a:t>
            </a:r>
            <a:endParaRPr lang="es-PE" sz="31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tabLst>
                <a:tab pos="450215" algn="l"/>
                <a:tab pos="537210" algn="l"/>
              </a:tabLst>
            </a:pPr>
            <a:r>
              <a:rPr lang="es-PE" sz="3100" u="none" strike="noStrike" dirty="0">
                <a:effectLst/>
                <a:latin typeface="Century Gothic" panose="020B0502020202020204" pitchFamily="34" charset="0"/>
                <a:ea typeface="Arial" panose="020B0604020202020204" pitchFamily="34" charset="0"/>
                <a:cs typeface="Times New Roman" panose="02020603050405020304" pitchFamily="18" charset="0"/>
              </a:rPr>
              <a:t>Deberá dar cumplimiento a las disposiciones recibidas por el personal designado en el proceso del concurso, como miembros de la sección de admisión durante el Concurso.</a:t>
            </a:r>
            <a:endParaRPr lang="es-PE" sz="31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tabLst>
                <a:tab pos="450215" algn="l"/>
                <a:tab pos="537210" algn="l"/>
              </a:tabLst>
            </a:pPr>
            <a:r>
              <a:rPr lang="es-PE" sz="3100" u="none" strike="noStrike" dirty="0">
                <a:effectLst/>
                <a:latin typeface="Century Gothic" panose="020B0502020202020204" pitchFamily="34" charset="0"/>
                <a:ea typeface="Arial" panose="020B0604020202020204" pitchFamily="34" charset="0"/>
                <a:cs typeface="Times New Roman" panose="02020603050405020304" pitchFamily="18" charset="0"/>
              </a:rPr>
              <a:t> Cuando se desplace en grupos, deberá hacerlo en formación.</a:t>
            </a:r>
            <a:endParaRPr lang="es-PE" sz="31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tabLst>
                <a:tab pos="450215" algn="l"/>
                <a:tab pos="537210" algn="l"/>
              </a:tabLst>
            </a:pPr>
            <a:r>
              <a:rPr lang="es-PE" sz="3100" u="none" strike="noStrike" dirty="0">
                <a:effectLst/>
                <a:latin typeface="Century Gothic" panose="020B0502020202020204" pitchFamily="34" charset="0"/>
                <a:ea typeface="Arial" panose="020B0604020202020204" pitchFamily="34" charset="0"/>
                <a:cs typeface="Times New Roman" panose="02020603050405020304" pitchFamily="18" charset="0"/>
              </a:rPr>
              <a:t> Durante las evaluaciones del Concurso, no se permitirá que el postulante ingrese con familiares o amigos.</a:t>
            </a:r>
            <a:endParaRPr lang="es-PE" sz="31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tabLst>
                <a:tab pos="450215" algn="l"/>
                <a:tab pos="537210" algn="l"/>
              </a:tabLst>
            </a:pPr>
            <a:r>
              <a:rPr lang="es-PE" sz="3100" u="none" strike="noStrike" dirty="0">
                <a:effectLst/>
                <a:latin typeface="Century Gothic" panose="020B0502020202020204" pitchFamily="34" charset="0"/>
                <a:ea typeface="Arial" panose="020B0604020202020204" pitchFamily="34" charset="0"/>
                <a:cs typeface="Times New Roman" panose="02020603050405020304" pitchFamily="18" charset="0"/>
              </a:rPr>
              <a:t>Los postulantes deberán preocuparse por conocer con anticipación las fechas exactas y los lugares donde rendirán las pruebas. En caso de dudas podrán solicitar información a la sección de admisión.</a:t>
            </a:r>
            <a:endParaRPr lang="es-PE" sz="31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tabLst>
                <a:tab pos="450215" algn="l"/>
                <a:tab pos="537210" algn="l"/>
              </a:tabLst>
            </a:pPr>
            <a:r>
              <a:rPr lang="es-PE" sz="3100" u="none" strike="noStrike" dirty="0">
                <a:effectLst/>
                <a:latin typeface="Century Gothic" panose="020B0502020202020204" pitchFamily="34" charset="0"/>
                <a:ea typeface="Arial" panose="020B0604020202020204" pitchFamily="34" charset="0"/>
                <a:cs typeface="Times New Roman" panose="02020603050405020304" pitchFamily="18" charset="0"/>
              </a:rPr>
              <a:t>Cualquier falta grave que atente contra las anteriores disposiciones, significará la pérdida automática de sus derechos de postulante.</a:t>
            </a:r>
            <a:endParaRPr lang="es-PE" sz="3100" dirty="0">
              <a:latin typeface="Century Gothic" panose="020B0502020202020204" pitchFamily="34" charset="0"/>
            </a:endParaRPr>
          </a:p>
          <a:p>
            <a:pPr marL="700087" indent="-342900" algn="just">
              <a:lnSpc>
                <a:spcPct val="170000"/>
              </a:lnSpc>
              <a:buFontTx/>
              <a:buChar char="-"/>
            </a:pPr>
            <a:endParaRPr lang="es-PE" sz="1000" dirty="0">
              <a:latin typeface="Century Gothic" panose="020B0502020202020204" pitchFamily="34" charset="0"/>
            </a:endParaRPr>
          </a:p>
          <a:p>
            <a:pPr marL="0" indent="0" algn="just">
              <a:lnSpc>
                <a:spcPct val="170000"/>
              </a:lnSpc>
              <a:buNone/>
            </a:pPr>
            <a:endParaRPr lang="es-PE" sz="1000" dirty="0">
              <a:latin typeface="Century Gothic" panose="020B0502020202020204" pitchFamily="34" charset="0"/>
            </a:endParaRPr>
          </a:p>
        </p:txBody>
      </p:sp>
      <p:sp>
        <p:nvSpPr>
          <p:cNvPr id="7" name="Título 8">
            <a:extLst>
              <a:ext uri="{FF2B5EF4-FFF2-40B4-BE49-F238E27FC236}">
                <a16:creationId xmlns:a16="http://schemas.microsoft.com/office/drawing/2014/main" id="{7306C56B-3841-9C09-0CA9-71BD53E352A5}"/>
              </a:ext>
            </a:extLst>
          </p:cNvPr>
          <p:cNvSpPr>
            <a:spLocks noGrp="1"/>
          </p:cNvSpPr>
          <p:nvPr>
            <p:ph type="title"/>
          </p:nvPr>
        </p:nvSpPr>
        <p:spPr>
          <a:xfrm>
            <a:off x="3669074" y="1045158"/>
            <a:ext cx="4743016" cy="383968"/>
          </a:xfrm>
          <a:solidFill>
            <a:schemeClr val="accent6">
              <a:lumMod val="40000"/>
              <a:lumOff val="60000"/>
            </a:schemeClr>
          </a:solidFill>
        </p:spPr>
        <p:txBody>
          <a:bodyPr>
            <a:noAutofit/>
          </a:bodyPr>
          <a:lstStyle/>
          <a:p>
            <a:pPr algn="ctr"/>
            <a:r>
              <a:rPr lang="es-PE" sz="2400" b="1" dirty="0">
                <a:latin typeface="Century Gothic" panose="020B0502020202020204" pitchFamily="34" charset="0"/>
              </a:rPr>
              <a:t>DISPOSICIONES GENERALES</a:t>
            </a:r>
          </a:p>
        </p:txBody>
      </p:sp>
    </p:spTree>
    <p:extLst>
      <p:ext uri="{BB962C8B-B14F-4D97-AF65-F5344CB8AC3E}">
        <p14:creationId xmlns:p14="http://schemas.microsoft.com/office/powerpoint/2010/main" val="46094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auto">
          <a:xfrm>
            <a:off x="0" y="230734"/>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3"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08525"/>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12">
            <a:extLst>
              <a:ext uri="{FF2B5EF4-FFF2-40B4-BE49-F238E27FC236}">
                <a16:creationId xmlns:a16="http://schemas.microsoft.com/office/drawing/2014/main" id="{EE8A1ECC-D781-AE02-30F9-D862C400D221}"/>
              </a:ext>
            </a:extLst>
          </p:cNvPr>
          <p:cNvSpPr>
            <a:spLocks noGrp="1"/>
          </p:cNvSpPr>
          <p:nvPr>
            <p:ph sz="half" idx="2"/>
          </p:nvPr>
        </p:nvSpPr>
        <p:spPr>
          <a:xfrm>
            <a:off x="839788" y="1690887"/>
            <a:ext cx="10655526" cy="5058588"/>
          </a:xfrm>
        </p:spPr>
        <p:txBody>
          <a:bodyPr>
            <a:normAutofit fontScale="25000" lnSpcReduction="20000"/>
          </a:bodyPr>
          <a:lstStyle/>
          <a:p>
            <a:pPr marL="342900" lvl="0" indent="-342900" algn="just">
              <a:lnSpc>
                <a:spcPct val="113000"/>
              </a:lnSpc>
              <a:spcAft>
                <a:spcPts val="1000"/>
              </a:spcAft>
              <a:buFont typeface="Century Gothic" panose="020B0502020202020204" pitchFamily="34" charset="0"/>
              <a:buChar char="-"/>
            </a:pPr>
            <a:r>
              <a:rPr lang="es-ES" sz="7200" dirty="0">
                <a:effectLst/>
                <a:latin typeface="Century Gothic" panose="020B0502020202020204" pitchFamily="34" charset="0"/>
                <a:ea typeface="Century Gothic" panose="020B0502020202020204" pitchFamily="34" charset="0"/>
                <a:cs typeface="Century Gothic" panose="020B0502020202020204" pitchFamily="34" charset="0"/>
              </a:rPr>
              <a:t>El postulante deberá estar presente en todas las distribuciones según el cronograma del concurso 15 minutos de anticipación, con el fin de evitar retrasos o inconvenientes.</a:t>
            </a:r>
            <a:endParaRPr lang="es-PE" sz="72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gn="just">
              <a:lnSpc>
                <a:spcPct val="113000"/>
              </a:lnSpc>
              <a:spcAft>
                <a:spcPts val="1000"/>
              </a:spcAft>
              <a:buFont typeface="Century Gothic" panose="020B0502020202020204" pitchFamily="34" charset="0"/>
              <a:buChar char="-"/>
            </a:pPr>
            <a:r>
              <a:rPr lang="es-ES" sz="7200" dirty="0">
                <a:effectLst/>
                <a:latin typeface="Century Gothic" panose="020B0502020202020204" pitchFamily="34" charset="0"/>
                <a:ea typeface="Century Gothic" panose="020B0502020202020204" pitchFamily="34" charset="0"/>
                <a:cs typeface="Century Gothic" panose="020B0502020202020204" pitchFamily="34" charset="0"/>
              </a:rPr>
              <a:t>Está terminantemente prohibido presentarse en estado etílico durante el proceso, caso fuera el hecho será descalificado.</a:t>
            </a:r>
            <a:endParaRPr lang="es-PE" sz="72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gn="just">
              <a:lnSpc>
                <a:spcPct val="113000"/>
              </a:lnSpc>
              <a:spcAft>
                <a:spcPts val="1000"/>
              </a:spcAft>
              <a:buFont typeface="Century Gothic" panose="020B0502020202020204" pitchFamily="34" charset="0"/>
              <a:buChar char="-"/>
            </a:pPr>
            <a:r>
              <a:rPr lang="es-ES" sz="7200" dirty="0">
                <a:effectLst/>
                <a:latin typeface="Century Gothic" panose="020B0502020202020204" pitchFamily="34" charset="0"/>
                <a:ea typeface="Century Gothic" panose="020B0502020202020204" pitchFamily="34" charset="0"/>
                <a:cs typeface="Century Gothic" panose="020B0502020202020204" pitchFamily="34" charset="0"/>
              </a:rPr>
              <a:t>Durante el proceso está prohibido tomar fotos o grabaciones con el teléfono celular.</a:t>
            </a:r>
            <a:endParaRPr lang="es-PE" sz="72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gn="just">
              <a:lnSpc>
                <a:spcPct val="113000"/>
              </a:lnSpc>
              <a:spcAft>
                <a:spcPts val="1000"/>
              </a:spcAft>
              <a:buFont typeface="Century Gothic" panose="020B0502020202020204" pitchFamily="34" charset="0"/>
              <a:buChar char="-"/>
            </a:pPr>
            <a:r>
              <a:rPr lang="es-ES" sz="7200" dirty="0">
                <a:effectLst/>
                <a:latin typeface="Century Gothic" panose="020B0502020202020204" pitchFamily="34" charset="0"/>
                <a:ea typeface="Century Gothic" panose="020B0502020202020204" pitchFamily="34" charset="0"/>
                <a:cs typeface="Century Gothic" panose="020B0502020202020204" pitchFamily="34" charset="0"/>
              </a:rPr>
              <a:t>Los postulantes podrán tomar notas de apuntes en agenda o algún otro material físico</a:t>
            </a:r>
            <a:endParaRPr lang="es-PE" sz="72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gn="just">
              <a:lnSpc>
                <a:spcPct val="113000"/>
              </a:lnSpc>
              <a:spcAft>
                <a:spcPts val="1000"/>
              </a:spcAft>
              <a:buFont typeface="Century Gothic" panose="020B0502020202020204" pitchFamily="34" charset="0"/>
              <a:buChar char="-"/>
            </a:pPr>
            <a:r>
              <a:rPr lang="es-ES" sz="7200" dirty="0">
                <a:effectLst/>
                <a:latin typeface="Century Gothic" panose="020B0502020202020204" pitchFamily="34" charset="0"/>
                <a:ea typeface="Century Gothic" panose="020B0502020202020204" pitchFamily="34" charset="0"/>
                <a:cs typeface="Century Gothic" panose="020B0502020202020204" pitchFamily="34" charset="0"/>
              </a:rPr>
              <a:t>Durante la orientación permanecerá en el lugar que se le indique sin hacer algún otro movimiento, sin antes esperar alguna indicación del personal encargado del proceso.</a:t>
            </a:r>
            <a:endParaRPr lang="es-PE" sz="7200" dirty="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gn="just">
              <a:lnSpc>
                <a:spcPct val="113000"/>
              </a:lnSpc>
              <a:spcAft>
                <a:spcPts val="1000"/>
              </a:spcAft>
              <a:buFont typeface="Century Gothic" panose="020B0502020202020204" pitchFamily="34" charset="0"/>
              <a:buChar char="-"/>
            </a:pPr>
            <a:r>
              <a:rPr lang="es-ES" sz="7200" dirty="0">
                <a:effectLst/>
                <a:latin typeface="Century Gothic" panose="020B0502020202020204" pitchFamily="34" charset="0"/>
                <a:ea typeface="Century Gothic" panose="020B0502020202020204" pitchFamily="34" charset="0"/>
                <a:cs typeface="Century Gothic" panose="020B0502020202020204" pitchFamily="34" charset="0"/>
              </a:rPr>
              <a:t>Presentarse con el traje adecuado.</a:t>
            </a:r>
            <a:endParaRPr lang="es-PE" sz="7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3000"/>
              </a:lnSpc>
              <a:spcAft>
                <a:spcPts val="1000"/>
              </a:spcAft>
              <a:buFont typeface="Century Gothic" panose="020B0502020202020204" pitchFamily="34" charset="0"/>
              <a:buChar char="-"/>
            </a:pPr>
            <a:r>
              <a:rPr lang="es-PE" sz="7200" dirty="0">
                <a:effectLst/>
                <a:latin typeface="Century Gothic" panose="020B0502020202020204" pitchFamily="34" charset="0"/>
                <a:ea typeface="Arial" panose="020B0604020202020204" pitchFamily="34" charset="0"/>
                <a:cs typeface="Times New Roman" panose="02020603050405020304" pitchFamily="18" charset="0"/>
              </a:rPr>
              <a:t>NO Cometer fraude o intento de fraude durante el desarrollo de las pruebas de los exámenes, incluyendo cualquier medio irregular de ayuda o beneficio.</a:t>
            </a:r>
            <a:endParaRPr lang="es-PE" sz="7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3000"/>
              </a:lnSpc>
              <a:spcAft>
                <a:spcPts val="1000"/>
              </a:spcAft>
              <a:buFont typeface="Century Gothic" panose="020B0502020202020204" pitchFamily="34" charset="0"/>
              <a:buChar char="-"/>
            </a:pPr>
            <a:r>
              <a:rPr lang="es-PE" sz="7200" dirty="0">
                <a:effectLst/>
                <a:latin typeface="Century Gothic" panose="020B0502020202020204" pitchFamily="34" charset="0"/>
                <a:ea typeface="Arial" panose="020B0604020202020204" pitchFamily="34" charset="0"/>
                <a:cs typeface="Times New Roman" panose="02020603050405020304" pitchFamily="18" charset="0"/>
              </a:rPr>
              <a:t>Presentarse correctamente vestido o uniformado para cualquiera de los exámenes o actividades programadas.</a:t>
            </a:r>
            <a:endParaRPr lang="es-PE" sz="7200" dirty="0">
              <a:latin typeface="Century Gothic" panose="020B0502020202020204" pitchFamily="34" charset="0"/>
            </a:endParaRPr>
          </a:p>
          <a:p>
            <a:pPr marL="700087" indent="-342900" algn="just">
              <a:lnSpc>
                <a:spcPct val="170000"/>
              </a:lnSpc>
              <a:buFontTx/>
              <a:buChar char="-"/>
            </a:pPr>
            <a:endParaRPr lang="es-PE" sz="1000" dirty="0">
              <a:latin typeface="Century Gothic" panose="020B0502020202020204" pitchFamily="34" charset="0"/>
            </a:endParaRPr>
          </a:p>
          <a:p>
            <a:pPr marL="0" indent="0" algn="just">
              <a:lnSpc>
                <a:spcPct val="170000"/>
              </a:lnSpc>
              <a:buNone/>
            </a:pPr>
            <a:endParaRPr lang="es-PE" sz="1000" dirty="0">
              <a:latin typeface="Century Gothic" panose="020B0502020202020204" pitchFamily="34" charset="0"/>
            </a:endParaRPr>
          </a:p>
        </p:txBody>
      </p:sp>
      <p:sp>
        <p:nvSpPr>
          <p:cNvPr id="7" name="Título 8">
            <a:extLst>
              <a:ext uri="{FF2B5EF4-FFF2-40B4-BE49-F238E27FC236}">
                <a16:creationId xmlns:a16="http://schemas.microsoft.com/office/drawing/2014/main" id="{3FAA2065-5D67-7EA2-B5A7-ED3097332695}"/>
              </a:ext>
            </a:extLst>
          </p:cNvPr>
          <p:cNvSpPr txBox="1">
            <a:spLocks/>
          </p:cNvSpPr>
          <p:nvPr/>
        </p:nvSpPr>
        <p:spPr>
          <a:xfrm>
            <a:off x="3669074" y="1045158"/>
            <a:ext cx="4743016" cy="383968"/>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a:latin typeface="Century Gothic" panose="020B0502020202020204" pitchFamily="34" charset="0"/>
              </a:rPr>
              <a:t>DISPOSICIONES GENERALES</a:t>
            </a:r>
            <a:endParaRPr lang="es-PE" sz="2400" b="1" dirty="0">
              <a:latin typeface="Century Gothic" panose="020B0502020202020204" pitchFamily="34" charset="0"/>
            </a:endParaRPr>
          </a:p>
        </p:txBody>
      </p:sp>
    </p:spTree>
    <p:extLst>
      <p:ext uri="{BB962C8B-B14F-4D97-AF65-F5344CB8AC3E}">
        <p14:creationId xmlns:p14="http://schemas.microsoft.com/office/powerpoint/2010/main" val="25860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F36A3-BC29-3BCE-880D-37DB5987080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817F553-AB72-37BF-E280-89B6EEE1403D}"/>
              </a:ext>
            </a:extLst>
          </p:cNvPr>
          <p:cNvSpPr/>
          <p:nvPr/>
        </p:nvSpPr>
        <p:spPr bwMode="auto">
          <a:xfrm>
            <a:off x="0" y="230734"/>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3" name="Imagen 4">
            <a:extLst>
              <a:ext uri="{FF2B5EF4-FFF2-40B4-BE49-F238E27FC236}">
                <a16:creationId xmlns:a16="http://schemas.microsoft.com/office/drawing/2014/main" id="{3A49CEE5-B09F-B33F-D714-FF5441395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08525"/>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12">
            <a:extLst>
              <a:ext uri="{FF2B5EF4-FFF2-40B4-BE49-F238E27FC236}">
                <a16:creationId xmlns:a16="http://schemas.microsoft.com/office/drawing/2014/main" id="{E0556646-39CD-E86A-CC21-E346181D7517}"/>
              </a:ext>
            </a:extLst>
          </p:cNvPr>
          <p:cNvSpPr>
            <a:spLocks noGrp="1"/>
          </p:cNvSpPr>
          <p:nvPr>
            <p:ph sz="half" idx="2"/>
          </p:nvPr>
        </p:nvSpPr>
        <p:spPr>
          <a:xfrm>
            <a:off x="839788" y="1690886"/>
            <a:ext cx="10655526" cy="4936379"/>
          </a:xfrm>
        </p:spPr>
        <p:txBody>
          <a:bodyPr>
            <a:normAutofit fontScale="77500" lnSpcReduction="20000"/>
          </a:bodyPr>
          <a:lstStyle/>
          <a:p>
            <a:pPr marL="342900" lvl="0" indent="-342900" algn="just">
              <a:lnSpc>
                <a:spcPct val="113000"/>
              </a:lnSpc>
              <a:spcAft>
                <a:spcPts val="1000"/>
              </a:spcAft>
              <a:buFont typeface="Century Gothic" panose="020B0502020202020204" pitchFamily="34" charset="0"/>
              <a:buChar char="-"/>
            </a:pPr>
            <a:r>
              <a:rPr lang="es-PE" sz="3200" dirty="0">
                <a:effectLst/>
                <a:latin typeface="Century Gothic" panose="020B0502020202020204" pitchFamily="34" charset="0"/>
                <a:ea typeface="Arial" panose="020B0604020202020204" pitchFamily="34" charset="0"/>
                <a:cs typeface="Times New Roman" panose="02020603050405020304" pitchFamily="18" charset="0"/>
              </a:rPr>
              <a:t>Observar mala educación o encontrarse implicado en actos de indisciplina o reñidos contra la moral y buenas costumbres.</a:t>
            </a:r>
            <a:endParaRPr lang="es-PE" sz="3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pPr>
            <a:r>
              <a:rPr lang="es-PE" sz="3200" dirty="0">
                <a:effectLst/>
                <a:latin typeface="Century Gothic" panose="020B0502020202020204" pitchFamily="34" charset="0"/>
                <a:ea typeface="Arial" panose="020B0604020202020204" pitchFamily="34" charset="0"/>
                <a:cs typeface="Times New Roman" panose="02020603050405020304" pitchFamily="18" charset="0"/>
              </a:rPr>
              <a:t>Consignar datos falsos o adulterados en los documentos.</a:t>
            </a:r>
            <a:endParaRPr lang="es-PE" sz="3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pPr>
            <a:r>
              <a:rPr lang="es-PE" sz="3200" dirty="0">
                <a:effectLst/>
                <a:latin typeface="Century Gothic" panose="020B0502020202020204" pitchFamily="34" charset="0"/>
                <a:ea typeface="Arial" panose="020B0604020202020204" pitchFamily="34" charset="0"/>
                <a:cs typeface="Times New Roman" panose="02020603050405020304" pitchFamily="18" charset="0"/>
              </a:rPr>
              <a:t>Cualquier situación irregular que a criterio de la Junta de Selección justifique la separación.</a:t>
            </a:r>
            <a:endParaRPr lang="es-PE" sz="32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pPr>
            <a:r>
              <a:rPr lang="es-PE" sz="3200" u="none" strike="noStrike" dirty="0">
                <a:effectLst/>
                <a:latin typeface="Century Gothic" panose="020B0502020202020204" pitchFamily="34" charset="0"/>
                <a:ea typeface="Arial" panose="020B0604020202020204" pitchFamily="34" charset="0"/>
                <a:cs typeface="Times New Roman" panose="02020603050405020304" pitchFamily="18" charset="0"/>
              </a:rPr>
              <a:t>Hacerse suplantar para la rendición de cualquiera de los exámenes.</a:t>
            </a:r>
            <a:endParaRPr lang="es-PE" sz="32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pPr>
            <a:r>
              <a:rPr lang="es-PE" sz="3200" u="none" strike="noStrike" dirty="0">
                <a:effectLst/>
                <a:latin typeface="Century Gothic" panose="020B0502020202020204" pitchFamily="34" charset="0"/>
                <a:ea typeface="Arial" panose="020B0604020202020204" pitchFamily="34" charset="0"/>
                <a:cs typeface="Times New Roman" panose="02020603050405020304" pitchFamily="18" charset="0"/>
              </a:rPr>
              <a:t>Cuando se encuentre en las instalaciones militares, deberá evitar en absoluto, todo comportamiento que atente contra las buenas costumbres, la disciplina y la moral.   </a:t>
            </a:r>
            <a:endParaRPr lang="es-PE" sz="3200" u="none" strike="noStrike" dirty="0">
              <a:effectLst/>
              <a:latin typeface="Calibri" panose="020F0502020204030204" pitchFamily="34" charset="0"/>
              <a:ea typeface="Arial" panose="020B0604020202020204" pitchFamily="34" charset="0"/>
              <a:cs typeface="Times New Roman" panose="02020603050405020304" pitchFamily="18" charset="0"/>
            </a:endParaRPr>
          </a:p>
          <a:p>
            <a:pPr marL="700087" indent="-342900" algn="just">
              <a:lnSpc>
                <a:spcPct val="170000"/>
              </a:lnSpc>
              <a:buFontTx/>
              <a:buChar char="-"/>
            </a:pPr>
            <a:endParaRPr lang="es-PE" sz="1000" dirty="0">
              <a:latin typeface="Century Gothic" panose="020B0502020202020204" pitchFamily="34" charset="0"/>
            </a:endParaRPr>
          </a:p>
          <a:p>
            <a:pPr marL="357187" indent="0" algn="just">
              <a:lnSpc>
                <a:spcPct val="170000"/>
              </a:lnSpc>
              <a:buNone/>
            </a:pPr>
            <a:endParaRPr lang="es-PE" sz="1000" dirty="0">
              <a:latin typeface="Century Gothic" panose="020B0502020202020204" pitchFamily="34" charset="0"/>
            </a:endParaRPr>
          </a:p>
          <a:p>
            <a:pPr marL="700087" indent="-342900" algn="just">
              <a:lnSpc>
                <a:spcPct val="170000"/>
              </a:lnSpc>
              <a:buFontTx/>
              <a:buChar char="-"/>
            </a:pPr>
            <a:endParaRPr lang="es-PE" sz="1000" dirty="0">
              <a:latin typeface="Century Gothic" panose="020B0502020202020204" pitchFamily="34" charset="0"/>
            </a:endParaRPr>
          </a:p>
          <a:p>
            <a:pPr marL="0" indent="0" algn="just">
              <a:lnSpc>
                <a:spcPct val="170000"/>
              </a:lnSpc>
              <a:buNone/>
            </a:pPr>
            <a:endParaRPr lang="es-PE" sz="1000" dirty="0">
              <a:latin typeface="Century Gothic" panose="020B0502020202020204" pitchFamily="34" charset="0"/>
            </a:endParaRPr>
          </a:p>
        </p:txBody>
      </p:sp>
      <p:sp>
        <p:nvSpPr>
          <p:cNvPr id="7" name="Título 8">
            <a:extLst>
              <a:ext uri="{FF2B5EF4-FFF2-40B4-BE49-F238E27FC236}">
                <a16:creationId xmlns:a16="http://schemas.microsoft.com/office/drawing/2014/main" id="{77D18C38-EC7A-4A41-796D-1A9B79B05358}"/>
              </a:ext>
            </a:extLst>
          </p:cNvPr>
          <p:cNvSpPr txBox="1">
            <a:spLocks/>
          </p:cNvSpPr>
          <p:nvPr/>
        </p:nvSpPr>
        <p:spPr>
          <a:xfrm>
            <a:off x="4179311" y="1114537"/>
            <a:ext cx="3833378" cy="383968"/>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latin typeface="Century Gothic" panose="020B0502020202020204" pitchFamily="34" charset="0"/>
              </a:rPr>
              <a:t>PROHIBICIONES</a:t>
            </a:r>
          </a:p>
        </p:txBody>
      </p:sp>
    </p:spTree>
    <p:extLst>
      <p:ext uri="{BB962C8B-B14F-4D97-AF65-F5344CB8AC3E}">
        <p14:creationId xmlns:p14="http://schemas.microsoft.com/office/powerpoint/2010/main" val="379359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BAEFBAD-E48D-AC50-32A2-247C8BD86DF9}"/>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22A93514-3ACD-5328-6FE0-9BBAEB893902}"/>
              </a:ext>
            </a:extLst>
          </p:cNvPr>
          <p:cNvSpPr/>
          <p:nvPr/>
        </p:nvSpPr>
        <p:spPr bwMode="auto">
          <a:xfrm>
            <a:off x="0" y="230734"/>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3" name="Imagen 4">
            <a:extLst>
              <a:ext uri="{FF2B5EF4-FFF2-40B4-BE49-F238E27FC236}">
                <a16:creationId xmlns:a16="http://schemas.microsoft.com/office/drawing/2014/main" id="{D47BE8FC-EBE7-183F-8617-B789877FD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08525"/>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8">
            <a:extLst>
              <a:ext uri="{FF2B5EF4-FFF2-40B4-BE49-F238E27FC236}">
                <a16:creationId xmlns:a16="http://schemas.microsoft.com/office/drawing/2014/main" id="{574D8A50-B2C7-C360-7368-117D561F4A63}"/>
              </a:ext>
            </a:extLst>
          </p:cNvPr>
          <p:cNvSpPr>
            <a:spLocks noGrp="1"/>
          </p:cNvSpPr>
          <p:nvPr>
            <p:ph type="title"/>
          </p:nvPr>
        </p:nvSpPr>
        <p:spPr>
          <a:xfrm>
            <a:off x="1221179" y="922154"/>
            <a:ext cx="9749641" cy="383968"/>
          </a:xfrm>
          <a:solidFill>
            <a:schemeClr val="accent6">
              <a:lumMod val="40000"/>
              <a:lumOff val="60000"/>
            </a:schemeClr>
          </a:solidFill>
        </p:spPr>
        <p:txBody>
          <a:bodyPr>
            <a:noAutofit/>
          </a:bodyPr>
          <a:lstStyle/>
          <a:p>
            <a:pPr algn="ctr"/>
            <a:r>
              <a:rPr lang="es-PE" sz="2400" b="1" dirty="0">
                <a:latin typeface="Century Gothic" panose="020B0502020202020204" pitchFamily="34" charset="0"/>
              </a:rPr>
              <a:t>DISPOSICIONES PARA LA PRUEBA DE CONOCIMIENTOS</a:t>
            </a:r>
          </a:p>
        </p:txBody>
      </p:sp>
      <p:sp>
        <p:nvSpPr>
          <p:cNvPr id="13" name="Marcador de contenido 12">
            <a:extLst>
              <a:ext uri="{FF2B5EF4-FFF2-40B4-BE49-F238E27FC236}">
                <a16:creationId xmlns:a16="http://schemas.microsoft.com/office/drawing/2014/main" id="{541FC147-C167-0DA0-A2A6-8FC1657E8464}"/>
              </a:ext>
            </a:extLst>
          </p:cNvPr>
          <p:cNvSpPr>
            <a:spLocks noGrp="1"/>
          </p:cNvSpPr>
          <p:nvPr>
            <p:ph sz="half" idx="2"/>
          </p:nvPr>
        </p:nvSpPr>
        <p:spPr>
          <a:xfrm>
            <a:off x="415637" y="1429126"/>
            <a:ext cx="11249890" cy="5198140"/>
          </a:xfrm>
        </p:spPr>
        <p:txBody>
          <a:bodyPr>
            <a:normAutofit/>
          </a:bodyPr>
          <a:lstStyle/>
          <a:p>
            <a:pPr marL="700087" indent="-342900" algn="just">
              <a:lnSpc>
                <a:spcPct val="170000"/>
              </a:lnSpc>
              <a:buFontTx/>
              <a:buChar char="-"/>
            </a:pPr>
            <a:endParaRPr lang="es-PE" sz="1000" dirty="0">
              <a:latin typeface="Century Gothic" panose="020B0502020202020204" pitchFamily="34" charset="0"/>
            </a:endParaRPr>
          </a:p>
          <a:p>
            <a:pPr marL="0" indent="0" algn="just">
              <a:lnSpc>
                <a:spcPct val="170000"/>
              </a:lnSpc>
              <a:buNone/>
            </a:pPr>
            <a:endParaRPr lang="es-PE" sz="1000" dirty="0">
              <a:latin typeface="Century Gothic" panose="020B0502020202020204" pitchFamily="34" charset="0"/>
            </a:endParaRPr>
          </a:p>
        </p:txBody>
      </p:sp>
      <p:sp>
        <p:nvSpPr>
          <p:cNvPr id="7" name="CuadroTexto 6">
            <a:extLst>
              <a:ext uri="{FF2B5EF4-FFF2-40B4-BE49-F238E27FC236}">
                <a16:creationId xmlns:a16="http://schemas.microsoft.com/office/drawing/2014/main" id="{077EF159-BF59-7283-D718-A9B30DD9CCED}"/>
              </a:ext>
            </a:extLst>
          </p:cNvPr>
          <p:cNvSpPr txBox="1"/>
          <p:nvPr/>
        </p:nvSpPr>
        <p:spPr>
          <a:xfrm>
            <a:off x="706583" y="1389243"/>
            <a:ext cx="10404762" cy="4693016"/>
          </a:xfrm>
          <a:prstGeom prst="rect">
            <a:avLst/>
          </a:prstGeom>
          <a:noFill/>
        </p:spPr>
        <p:txBody>
          <a:bodyPr wrap="square">
            <a:spAutoFit/>
          </a:bodyPr>
          <a:lstStyle/>
          <a:p>
            <a:pPr marR="83820" algn="just">
              <a:lnSpc>
                <a:spcPct val="115000"/>
              </a:lnSpc>
              <a:tabLst>
                <a:tab pos="1325245" algn="l"/>
              </a:tabLst>
            </a:pPr>
            <a:r>
              <a:rPr lang="es-ES" sz="1100" dirty="0">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 </a:t>
            </a:r>
            <a:endParaRPr lang="es-PE" sz="1100" dirty="0">
              <a:effectLst/>
              <a:latin typeface="Verdana" panose="020B0604030504040204" pitchFamily="34" charset="0"/>
              <a:ea typeface="Verdana" panose="020B0604030504040204" pitchFamily="34" charset="0"/>
              <a:cs typeface="Verdana" panose="020B0604030504040204" pitchFamily="34" charset="0"/>
            </a:endParaRPr>
          </a:p>
          <a:p>
            <a:pPr marR="83820" lvl="1" algn="ctr">
              <a:spcBef>
                <a:spcPts val="1200"/>
              </a:spcBef>
              <a:spcAft>
                <a:spcPts val="300"/>
              </a:spcAft>
            </a:pPr>
            <a:r>
              <a:rPr lang="es-PE" b="1" spc="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a:t>
            </a:r>
            <a:r>
              <a:rPr lang="es-ES" b="1" spc="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la Evaluación de Conocimientos y Evaluación psicométrica.</a:t>
            </a:r>
            <a:endParaRPr lang="es-PE" spc="0"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Bef>
                <a:spcPts val="1200"/>
              </a:spcBef>
              <a:spcAft>
                <a:spcPts val="0"/>
              </a:spcAft>
              <a:buClr>
                <a:srgbClr val="000000"/>
              </a:buClr>
              <a:buFont typeface="+mj-lt"/>
              <a:buAutoNum type="alphaLcPeriod"/>
              <a:tabLst>
                <a:tab pos="990600" algn="l"/>
                <a:tab pos="6059805" algn="r"/>
              </a:tabLst>
            </a:pPr>
            <a:r>
              <a:rPr lang="es-ES"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a:t>
            </a: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s-ES"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Evaluación de Conocimientos, consiste en medir (evaluar) </a:t>
            </a: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el nivel de conocimientos del postulante para el desempeño de las funciones del puesto, </a:t>
            </a:r>
            <a:r>
              <a:rPr lang="es-ES" dirty="0">
                <a:effectLst/>
                <a:latin typeface="Century Gothic" panose="020B0502020202020204" pitchFamily="34" charset="0"/>
                <a:ea typeface="Times New Roman" panose="02020603050405020304" pitchFamily="18" charset="0"/>
                <a:cs typeface="Arial" panose="020B0604020202020204" pitchFamily="34" charset="0"/>
              </a:rPr>
              <a:t>evaluándose con la </a:t>
            </a: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aplicación de 50 preguntas (Normatividad de Gestión Pública, especialidad a la que postula y cultura general) </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Bef>
                <a:spcPts val="1200"/>
              </a:spcBef>
              <a:spcAft>
                <a:spcPts val="0"/>
              </a:spcAft>
              <a:buClr>
                <a:srgbClr val="000000"/>
              </a:buClr>
              <a:buFont typeface="+mj-lt"/>
              <a:buAutoNum type="alphaLcPeriod"/>
              <a:tabLst>
                <a:tab pos="990600" algn="l"/>
                <a:tab pos="6059805" algn="r"/>
              </a:tabLst>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a:t>
            </a:r>
            <a:r>
              <a:rPr lang="es-ES"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Evaluación psicométrica </a:t>
            </a: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se orienta a identificar las capacidades, valores, aptitudes, habilidades y/o competencias de los postulantes. Predeterminar el potencial y las limitaciones de cada candidato respecto del puesto de trabajo que va a desempeñar, sus opciones de crecimiento dentro de la institución, su potencial de integración con el equipo y la filosofía institucional, etc.  evaluándose con la aplicación de 50 preguntas.</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Bef>
                <a:spcPts val="1200"/>
              </a:spcBef>
              <a:spcAft>
                <a:spcPts val="0"/>
              </a:spcAft>
              <a:buClr>
                <a:srgbClr val="000000"/>
              </a:buClr>
              <a:buFont typeface="+mj-lt"/>
              <a:buAutoNum type="alphaLcPeriod"/>
              <a:tabLst>
                <a:tab pos="990600" algn="l"/>
                <a:tab pos="6059805" algn="r"/>
              </a:tabLst>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 Evaluación psicométrica tendrá una duración de 90 minutos; posteriormente la Evaluación de Conocimientos se desarrollará en el lapso de 120 minutos. </a:t>
            </a:r>
            <a:endParaRPr lang="es-PE"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563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195FB4-2299-331F-4EF1-71B460952D5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0F23164-DB9C-236A-917C-4000733492DC}"/>
              </a:ext>
            </a:extLst>
          </p:cNvPr>
          <p:cNvSpPr/>
          <p:nvPr/>
        </p:nvSpPr>
        <p:spPr bwMode="auto">
          <a:xfrm>
            <a:off x="0" y="230734"/>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3" name="Imagen 4">
            <a:extLst>
              <a:ext uri="{FF2B5EF4-FFF2-40B4-BE49-F238E27FC236}">
                <a16:creationId xmlns:a16="http://schemas.microsoft.com/office/drawing/2014/main" id="{1EE5DC9C-602C-5930-DA48-B042A7062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08525"/>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12">
            <a:extLst>
              <a:ext uri="{FF2B5EF4-FFF2-40B4-BE49-F238E27FC236}">
                <a16:creationId xmlns:a16="http://schemas.microsoft.com/office/drawing/2014/main" id="{A86D480A-0564-0511-86AE-0617DE68F47C}"/>
              </a:ext>
            </a:extLst>
          </p:cNvPr>
          <p:cNvSpPr>
            <a:spLocks noGrp="1"/>
          </p:cNvSpPr>
          <p:nvPr>
            <p:ph sz="half" idx="2"/>
          </p:nvPr>
        </p:nvSpPr>
        <p:spPr>
          <a:xfrm>
            <a:off x="415637" y="1429126"/>
            <a:ext cx="11249890" cy="5198140"/>
          </a:xfrm>
        </p:spPr>
        <p:txBody>
          <a:bodyPr>
            <a:normAutofit/>
          </a:bodyPr>
          <a:lstStyle/>
          <a:p>
            <a:pPr marL="700087" indent="-342900" algn="just">
              <a:lnSpc>
                <a:spcPct val="170000"/>
              </a:lnSpc>
              <a:buFontTx/>
              <a:buChar char="-"/>
            </a:pPr>
            <a:endParaRPr lang="es-PE" sz="1000" dirty="0">
              <a:latin typeface="Century Gothic" panose="020B0502020202020204" pitchFamily="34" charset="0"/>
            </a:endParaRPr>
          </a:p>
          <a:p>
            <a:pPr marL="0" indent="0" algn="just">
              <a:lnSpc>
                <a:spcPct val="170000"/>
              </a:lnSpc>
              <a:buNone/>
            </a:pPr>
            <a:endParaRPr lang="es-PE" sz="1000" dirty="0">
              <a:latin typeface="Century Gothic" panose="020B0502020202020204" pitchFamily="34" charset="0"/>
            </a:endParaRPr>
          </a:p>
        </p:txBody>
      </p:sp>
      <p:sp>
        <p:nvSpPr>
          <p:cNvPr id="6" name="CuadroTexto 5">
            <a:extLst>
              <a:ext uri="{FF2B5EF4-FFF2-40B4-BE49-F238E27FC236}">
                <a16:creationId xmlns:a16="http://schemas.microsoft.com/office/drawing/2014/main" id="{FAA409D3-1F82-B0AD-4250-382DF2276704}"/>
              </a:ext>
            </a:extLst>
          </p:cNvPr>
          <p:cNvSpPr txBox="1"/>
          <p:nvPr/>
        </p:nvSpPr>
        <p:spPr>
          <a:xfrm>
            <a:off x="509953" y="996074"/>
            <a:ext cx="11429999" cy="5958939"/>
          </a:xfrm>
          <a:prstGeom prst="rect">
            <a:avLst/>
          </a:prstGeom>
          <a:noFill/>
        </p:spPr>
        <p:txBody>
          <a:bodyPr wrap="square">
            <a:spAutoFit/>
          </a:bodyPr>
          <a:lstStyle/>
          <a:p>
            <a:pPr marR="83820" algn="ctr">
              <a:lnSpc>
                <a:spcPct val="115000"/>
              </a:lnSpc>
              <a:spcBef>
                <a:spcPts val="1200"/>
              </a:spcBef>
              <a:spcAft>
                <a:spcPts val="1200"/>
              </a:spcAft>
            </a:pPr>
            <a:r>
              <a:rPr lang="es-E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s-ES" sz="2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Consideraciones para la evaluación de Conocimientos y Psicométrico:</a:t>
            </a:r>
            <a:endParaRPr lang="es-PE" sz="2400" b="1"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Aft>
                <a:spcPts val="0"/>
              </a:spcAft>
              <a:buClr>
                <a:srgbClr val="000000"/>
              </a:buClr>
              <a:buFont typeface="Arial" panose="020B0604020202020204" pitchFamily="34" charset="0"/>
              <a:buChar char="•"/>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La evaluación de Conocimientos y Psicométrico, se efectuará de manera presencial, de acuerdo a la fecha y hora establecido en los respectivos cronogramas que figuran en las respectivas bases. </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965200" marR="83820" indent="-179705" algn="just">
              <a:lnSpc>
                <a:spcPct val="115000"/>
              </a:lnSpc>
              <a:spcAft>
                <a:spcPts val="0"/>
              </a:spcAft>
              <a:buFont typeface="Arial" panose="020B0604020202020204" pitchFamily="34" charset="0"/>
              <a:buChar char="•"/>
            </a:pP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indent="-342900" algn="just">
              <a:lnSpc>
                <a:spcPct val="115000"/>
              </a:lnSpc>
              <a:buClr>
                <a:srgbClr val="000000"/>
              </a:buClr>
              <a:buFont typeface="Arial" panose="020B0604020202020204" pitchFamily="34" charset="0"/>
              <a:buChar char="•"/>
            </a:pPr>
            <a:r>
              <a:rPr lang="es-ES" dirty="0">
                <a:effectLst/>
                <a:latin typeface="Century Gothic" panose="020B0502020202020204" pitchFamily="34" charset="0"/>
                <a:ea typeface="Times New Roman" panose="02020603050405020304" pitchFamily="18" charset="0"/>
                <a:cs typeface="Arial" panose="020B0604020202020204" pitchFamily="34" charset="0"/>
              </a:rPr>
              <a:t>El ingreso a las instalaciones será a partir de las 06:30 am hasta las 07:45 am, luego de este horario no se permitirá el ingreso a ningún postulante. </a:t>
            </a:r>
            <a:r>
              <a:rPr lang="es-ES" spc="-10" dirty="0">
                <a:latin typeface="Century Gothic" panose="020B0502020202020204" pitchFamily="34" charset="0"/>
                <a:ea typeface="Verdana" panose="020B0604030504040204" pitchFamily="34" charset="0"/>
                <a:cs typeface="Verdana" panose="020B0604030504040204" pitchFamily="34" charset="0"/>
              </a:rPr>
              <a:t>(COLEGIO TARAPACA) UBICADO EN: </a:t>
            </a:r>
            <a:r>
              <a:rPr lang="es-ES" spc="-10" dirty="0">
                <a:solidFill>
                  <a:schemeClr val="accent1"/>
                </a:solidFill>
                <a:latin typeface="Century Gothic" panose="020B0502020202020204" pitchFamily="34" charset="0"/>
                <a:ea typeface="Verdana" panose="020B0604030504040204" pitchFamily="34" charset="0"/>
                <a:cs typeface="Verdana" panose="020B0604030504040204" pitchFamily="34" charset="0"/>
              </a:rPr>
              <a:t>AV GUARDIA CIVIL “VILLA MILITAR PAMPA CHICA (FRENTE AL HOTEL PHARTENON) IQUITOS – PERU</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785495" marR="83820">
              <a:lnSpc>
                <a:spcPct val="115000"/>
              </a:lnSpc>
              <a:spcAft>
                <a:spcPts val="0"/>
              </a:spcAft>
            </a:pPr>
            <a:r>
              <a:rPr lang="es-ES" dirty="0">
                <a:solidFill>
                  <a:srgbClr val="FF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Aft>
                <a:spcPts val="0"/>
              </a:spcAft>
              <a:buClr>
                <a:srgbClr val="000000"/>
              </a:buClr>
              <a:buFont typeface="Arial" panose="020B0604020202020204" pitchFamily="34" charset="0"/>
              <a:buChar char="•"/>
            </a:pPr>
            <a:r>
              <a:rPr lang="es-ES" dirty="0">
                <a:effectLst/>
                <a:latin typeface="Century Gothic" panose="020B0502020202020204" pitchFamily="34" charset="0"/>
                <a:ea typeface="Times New Roman" panose="02020603050405020304" pitchFamily="18" charset="0"/>
                <a:cs typeface="Arial" panose="020B0604020202020204" pitchFamily="34" charset="0"/>
              </a:rPr>
              <a:t>No se permitirá el ingreso de alimentos y bebidas, asimismo, no está permitido el ingreso a las Instalaciones con algún tipo de aparato electrónico (celulares, audífonos, relojes inteligentes, Tablet, cámaras, etc.) de detectarse será retenido en la puerta de ingreso. El comité no se responsabiliza de la perdida de cualquier objeto de valor.</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785495" marR="83820" algn="just">
              <a:lnSpc>
                <a:spcPct val="115000"/>
              </a:lnSpc>
              <a:spcAft>
                <a:spcPts val="0"/>
              </a:spcAft>
            </a:pP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Aft>
                <a:spcPts val="0"/>
              </a:spcAft>
              <a:buClr>
                <a:srgbClr val="000000"/>
              </a:buClr>
              <a:buFont typeface="Arial" panose="020B0604020202020204" pitchFamily="34" charset="0"/>
              <a:buChar char="•"/>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El postulante deberá portar indefectiblemente su DNI, caso contrario no podrá rendir el examen y será descalificado</a:t>
            </a:r>
            <a:r>
              <a:rPr lang="es-ES" dirty="0">
                <a:effectLst/>
                <a:latin typeface="Century Gothic" panose="020B0502020202020204" pitchFamily="34" charset="0"/>
                <a:ea typeface="Times New Roman" panose="02020603050405020304" pitchFamily="18" charset="0"/>
                <a:cs typeface="Arial" panose="020B0604020202020204" pitchFamily="34" charset="0"/>
              </a:rPr>
              <a:t>. En caso de pérdida de DNI podrá presentar el Certificado de Inscripción (C4), con la denuncia policial respectiva, la que será verificado por el personal de seguridad. </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965200" marR="83820" indent="-179705">
              <a:lnSpc>
                <a:spcPct val="115000"/>
              </a:lnSpc>
              <a:spcAft>
                <a:spcPts val="0"/>
              </a:spcAft>
              <a:buFont typeface="Arial" panose="020B0604020202020204" pitchFamily="34" charset="0"/>
              <a:buChar char="•"/>
            </a:pPr>
            <a:endParaRPr lang="es-PE" sz="12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909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D9A569-2537-4D61-2B43-94E96DFC444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BE51CC1-AA18-366F-CDDE-96F625F82AB1}"/>
              </a:ext>
            </a:extLst>
          </p:cNvPr>
          <p:cNvSpPr/>
          <p:nvPr/>
        </p:nvSpPr>
        <p:spPr bwMode="auto">
          <a:xfrm>
            <a:off x="0" y="230734"/>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3" name="Imagen 4">
            <a:extLst>
              <a:ext uri="{FF2B5EF4-FFF2-40B4-BE49-F238E27FC236}">
                <a16:creationId xmlns:a16="http://schemas.microsoft.com/office/drawing/2014/main" id="{41826729-3866-069F-5AC3-BD0A6EC7C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08525"/>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contenido 12">
            <a:extLst>
              <a:ext uri="{FF2B5EF4-FFF2-40B4-BE49-F238E27FC236}">
                <a16:creationId xmlns:a16="http://schemas.microsoft.com/office/drawing/2014/main" id="{95686A76-918E-1056-E369-03EDB35350A7}"/>
              </a:ext>
            </a:extLst>
          </p:cNvPr>
          <p:cNvSpPr>
            <a:spLocks noGrp="1"/>
          </p:cNvSpPr>
          <p:nvPr>
            <p:ph sz="half" idx="2"/>
          </p:nvPr>
        </p:nvSpPr>
        <p:spPr>
          <a:xfrm>
            <a:off x="415637" y="1429126"/>
            <a:ext cx="11249890" cy="5198140"/>
          </a:xfrm>
        </p:spPr>
        <p:txBody>
          <a:bodyPr>
            <a:normAutofit/>
          </a:bodyPr>
          <a:lstStyle/>
          <a:p>
            <a:pPr marL="700087" indent="-342900" algn="just">
              <a:lnSpc>
                <a:spcPct val="170000"/>
              </a:lnSpc>
              <a:buFontTx/>
              <a:buChar char="-"/>
            </a:pPr>
            <a:endParaRPr lang="es-PE" sz="1000" dirty="0">
              <a:latin typeface="Century Gothic" panose="020B0502020202020204" pitchFamily="34" charset="0"/>
            </a:endParaRPr>
          </a:p>
          <a:p>
            <a:pPr marL="0" indent="0" algn="just">
              <a:lnSpc>
                <a:spcPct val="170000"/>
              </a:lnSpc>
              <a:buNone/>
            </a:pPr>
            <a:endParaRPr lang="es-PE" sz="1000" dirty="0">
              <a:latin typeface="Century Gothic" panose="020B0502020202020204" pitchFamily="34" charset="0"/>
            </a:endParaRPr>
          </a:p>
        </p:txBody>
      </p:sp>
      <p:sp>
        <p:nvSpPr>
          <p:cNvPr id="6" name="CuadroTexto 5">
            <a:extLst>
              <a:ext uri="{FF2B5EF4-FFF2-40B4-BE49-F238E27FC236}">
                <a16:creationId xmlns:a16="http://schemas.microsoft.com/office/drawing/2014/main" id="{DAF336E5-D31B-91ED-99FA-590AD971053D}"/>
              </a:ext>
            </a:extLst>
          </p:cNvPr>
          <p:cNvSpPr txBox="1"/>
          <p:nvPr/>
        </p:nvSpPr>
        <p:spPr>
          <a:xfrm>
            <a:off x="526473" y="1090571"/>
            <a:ext cx="11429999" cy="4676858"/>
          </a:xfrm>
          <a:prstGeom prst="rect">
            <a:avLst/>
          </a:prstGeom>
          <a:noFill/>
        </p:spPr>
        <p:txBody>
          <a:bodyPr wrap="square">
            <a:spAutoFit/>
          </a:bodyPr>
          <a:lstStyle/>
          <a:p>
            <a:pPr marR="83820" algn="just">
              <a:lnSpc>
                <a:spcPct val="115000"/>
              </a:lnSpc>
              <a:spcBef>
                <a:spcPts val="1200"/>
              </a:spcBef>
              <a:spcAft>
                <a:spcPts val="1200"/>
              </a:spcAft>
            </a:pPr>
            <a:r>
              <a:rPr lang="es-E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Aft>
                <a:spcPts val="0"/>
              </a:spcAft>
              <a:buClr>
                <a:srgbClr val="000000"/>
              </a:buClr>
              <a:buFont typeface="Arial" panose="020B0604020202020204" pitchFamily="34" charset="0"/>
              <a:buChar char="•"/>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El postulante deberá presentarse con vestimenta formal (Varones terno, Damas traje sastre), no ingresarán si llevan zapatillas, short, sandalias y jeans, etc. </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965200" marR="83820" indent="-179705" algn="just">
              <a:lnSpc>
                <a:spcPct val="115000"/>
              </a:lnSpc>
              <a:spcAft>
                <a:spcPts val="0"/>
              </a:spcAft>
              <a:buFont typeface="Arial" panose="020B0604020202020204" pitchFamily="34" charset="0"/>
              <a:buChar char="•"/>
            </a:pP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Aft>
                <a:spcPts val="0"/>
              </a:spcAft>
              <a:buClr>
                <a:srgbClr val="000000"/>
              </a:buClr>
              <a:buFont typeface="Arial" panose="020B0604020202020204" pitchFamily="34" charset="0"/>
              <a:buChar char="•"/>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El postulante solo deberá portar un </a:t>
            </a:r>
            <a:r>
              <a:rPr lang="es-ES"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lapicero de tinta color Azul</a:t>
            </a: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para el llenado de su hoja de respuestas. </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R="83820" indent="-179705" algn="just">
              <a:lnSpc>
                <a:spcPct val="115000"/>
              </a:lnSpc>
              <a:spcAft>
                <a:spcPts val="0"/>
              </a:spcAft>
              <a:buFont typeface="Arial" panose="020B0604020202020204" pitchFamily="34" charset="0"/>
              <a:buChar char="•"/>
            </a:pP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Aft>
                <a:spcPts val="0"/>
              </a:spcAft>
              <a:buClr>
                <a:srgbClr val="000000"/>
              </a:buClr>
              <a:buFont typeface="Arial" panose="020B0604020202020204" pitchFamily="34" charset="0"/>
              <a:buChar char="•"/>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El desarrollo del examen es personal, si pese de la prohibición establecida, se detecta que el postulante es suplantado o recibe ayuda indebida o captura imágenes de las evaluaciones, las reproduce o difunde a través de cualquier medio o utiliza ayuda de algún medio electrónico, la comisión anulará el examen, quedando eliminado del concurso.</a:t>
            </a: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R="83820" indent="-179705" algn="just">
              <a:lnSpc>
                <a:spcPct val="115000"/>
              </a:lnSpc>
              <a:spcAft>
                <a:spcPts val="0"/>
              </a:spcAft>
              <a:buFont typeface="Arial" panose="020B0604020202020204" pitchFamily="34" charset="0"/>
              <a:buChar char="•"/>
            </a:pPr>
            <a:endParaRPr lang="es-PE" dirty="0">
              <a:effectLst/>
              <a:latin typeface="Verdana" panose="020B0604030504040204" pitchFamily="34" charset="0"/>
              <a:ea typeface="Verdana" panose="020B0604030504040204" pitchFamily="34" charset="0"/>
              <a:cs typeface="Verdana" panose="020B0604030504040204" pitchFamily="34" charset="0"/>
            </a:endParaRPr>
          </a:p>
          <a:p>
            <a:pPr marL="342900" marR="83820" lvl="0" indent="-342900" algn="just">
              <a:lnSpc>
                <a:spcPct val="115000"/>
              </a:lnSpc>
              <a:spcAft>
                <a:spcPts val="0"/>
              </a:spcAft>
              <a:buClr>
                <a:srgbClr val="000000"/>
              </a:buClr>
              <a:buFont typeface="Arial" panose="020B0604020202020204" pitchFamily="34" charset="0"/>
              <a:buChar char="•"/>
            </a:pP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Los postulantes que aprueben la evaluación Conocimientos y Psicométrico, pasarán a la etapa de presentación y evaluación del </a:t>
            </a:r>
            <a:r>
              <a:rPr lang="es-ES"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Curriculum</a:t>
            </a:r>
            <a:r>
              <a:rPr lang="es-ES"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Vitae.</a:t>
            </a:r>
            <a:endParaRPr lang="es-PE"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527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5377-BFA8-72C0-0CBF-7E4E6F255EA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F9C2664-0104-F92F-2FE0-5112268B3B5A}"/>
              </a:ext>
            </a:extLst>
          </p:cNvPr>
          <p:cNvSpPr/>
          <p:nvPr/>
        </p:nvSpPr>
        <p:spPr bwMode="auto">
          <a:xfrm>
            <a:off x="0" y="230734"/>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3" name="Imagen 4">
            <a:extLst>
              <a:ext uri="{FF2B5EF4-FFF2-40B4-BE49-F238E27FC236}">
                <a16:creationId xmlns:a16="http://schemas.microsoft.com/office/drawing/2014/main" id="{776F598C-398F-DFC2-1382-0935E3219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08525"/>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8">
            <a:extLst>
              <a:ext uri="{FF2B5EF4-FFF2-40B4-BE49-F238E27FC236}">
                <a16:creationId xmlns:a16="http://schemas.microsoft.com/office/drawing/2014/main" id="{51515305-0376-A5D4-F1B5-4B84377CDA77}"/>
              </a:ext>
            </a:extLst>
          </p:cNvPr>
          <p:cNvSpPr>
            <a:spLocks noGrp="1"/>
          </p:cNvSpPr>
          <p:nvPr>
            <p:ph type="title"/>
          </p:nvPr>
        </p:nvSpPr>
        <p:spPr>
          <a:xfrm>
            <a:off x="4179311" y="922552"/>
            <a:ext cx="3833378" cy="383968"/>
          </a:xfrm>
          <a:solidFill>
            <a:schemeClr val="accent6">
              <a:lumMod val="40000"/>
              <a:lumOff val="60000"/>
            </a:schemeClr>
          </a:solidFill>
        </p:spPr>
        <p:txBody>
          <a:bodyPr>
            <a:noAutofit/>
          </a:bodyPr>
          <a:lstStyle/>
          <a:p>
            <a:pPr algn="ctr"/>
            <a:r>
              <a:rPr lang="es-PE" sz="2400" b="1" dirty="0">
                <a:latin typeface="Century Gothic" panose="020B0502020202020204" pitchFamily="34" charset="0"/>
              </a:rPr>
              <a:t>DISPOSICIONES</a:t>
            </a:r>
          </a:p>
        </p:txBody>
      </p:sp>
      <p:sp>
        <p:nvSpPr>
          <p:cNvPr id="13" name="Marcador de contenido 12">
            <a:extLst>
              <a:ext uri="{FF2B5EF4-FFF2-40B4-BE49-F238E27FC236}">
                <a16:creationId xmlns:a16="http://schemas.microsoft.com/office/drawing/2014/main" id="{265152D4-ADC1-429F-8A8C-C573C22DE688}"/>
              </a:ext>
            </a:extLst>
          </p:cNvPr>
          <p:cNvSpPr>
            <a:spLocks noGrp="1"/>
          </p:cNvSpPr>
          <p:nvPr>
            <p:ph sz="half" idx="2"/>
          </p:nvPr>
        </p:nvSpPr>
        <p:spPr>
          <a:xfrm>
            <a:off x="415637" y="1429126"/>
            <a:ext cx="11249890" cy="5198140"/>
          </a:xfrm>
        </p:spPr>
        <p:txBody>
          <a:bodyPr>
            <a:normAutofit/>
          </a:bodyPr>
          <a:lstStyle/>
          <a:p>
            <a:pPr marL="700087" indent="-342900" algn="just">
              <a:lnSpc>
                <a:spcPct val="170000"/>
              </a:lnSpc>
              <a:buFontTx/>
              <a:buChar char="-"/>
            </a:pPr>
            <a:endParaRPr lang="es-PE" sz="1000" dirty="0">
              <a:latin typeface="Century Gothic" panose="020B0502020202020204" pitchFamily="34" charset="0"/>
            </a:endParaRPr>
          </a:p>
          <a:p>
            <a:pPr marL="0" indent="0" algn="just">
              <a:lnSpc>
                <a:spcPct val="170000"/>
              </a:lnSpc>
              <a:buNone/>
            </a:pPr>
            <a:endParaRPr lang="es-PE" sz="1000" dirty="0">
              <a:latin typeface="Century Gothic" panose="020B0502020202020204" pitchFamily="34" charset="0"/>
            </a:endParaRPr>
          </a:p>
        </p:txBody>
      </p:sp>
      <p:graphicFrame>
        <p:nvGraphicFramePr>
          <p:cNvPr id="9" name="Tabla 8">
            <a:extLst>
              <a:ext uri="{FF2B5EF4-FFF2-40B4-BE49-F238E27FC236}">
                <a16:creationId xmlns:a16="http://schemas.microsoft.com/office/drawing/2014/main" id="{42B5630F-6C64-00EC-725F-723D3E7DC62A}"/>
              </a:ext>
            </a:extLst>
          </p:cNvPr>
          <p:cNvGraphicFramePr>
            <a:graphicFrameLocks noGrp="1"/>
          </p:cNvGraphicFramePr>
          <p:nvPr>
            <p:extLst>
              <p:ext uri="{D42A27DB-BD31-4B8C-83A1-F6EECF244321}">
                <p14:modId xmlns:p14="http://schemas.microsoft.com/office/powerpoint/2010/main" val="484590532"/>
              </p:ext>
            </p:extLst>
          </p:nvPr>
        </p:nvGraphicFramePr>
        <p:xfrm>
          <a:off x="762000" y="2133599"/>
          <a:ext cx="10293927" cy="2255870"/>
        </p:xfrm>
        <a:graphic>
          <a:graphicData uri="http://schemas.openxmlformats.org/drawingml/2006/table">
            <a:tbl>
              <a:tblPr firstRow="1" firstCol="1" lastRow="1" lastCol="1" bandRow="1" bandCol="1"/>
              <a:tblGrid>
                <a:gridCol w="360281">
                  <a:extLst>
                    <a:ext uri="{9D8B030D-6E8A-4147-A177-3AD203B41FA5}">
                      <a16:colId xmlns:a16="http://schemas.microsoft.com/office/drawing/2014/main" val="4044233828"/>
                    </a:ext>
                  </a:extLst>
                </a:gridCol>
                <a:gridCol w="5445220">
                  <a:extLst>
                    <a:ext uri="{9D8B030D-6E8A-4147-A177-3AD203B41FA5}">
                      <a16:colId xmlns:a16="http://schemas.microsoft.com/office/drawing/2014/main" val="1941992586"/>
                    </a:ext>
                  </a:extLst>
                </a:gridCol>
                <a:gridCol w="2141198">
                  <a:extLst>
                    <a:ext uri="{9D8B030D-6E8A-4147-A177-3AD203B41FA5}">
                      <a16:colId xmlns:a16="http://schemas.microsoft.com/office/drawing/2014/main" val="2243726678"/>
                    </a:ext>
                  </a:extLst>
                </a:gridCol>
                <a:gridCol w="2347228">
                  <a:extLst>
                    <a:ext uri="{9D8B030D-6E8A-4147-A177-3AD203B41FA5}">
                      <a16:colId xmlns:a16="http://schemas.microsoft.com/office/drawing/2014/main" val="1439902210"/>
                    </a:ext>
                  </a:extLst>
                </a:gridCol>
              </a:tblGrid>
              <a:tr h="625211">
                <a:tc>
                  <a:txBody>
                    <a:bodyPr/>
                    <a:lstStyle/>
                    <a:p>
                      <a:pPr marL="13970" marR="8191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1</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118745" marR="46990" algn="just">
                        <a:lnSpc>
                          <a:spcPct val="115000"/>
                        </a:lnSpc>
                        <a:spcBef>
                          <a:spcPts val="10"/>
                        </a:spcBef>
                        <a:spcAft>
                          <a:spcPts val="0"/>
                        </a:spcAft>
                      </a:pPr>
                      <a:r>
                        <a:rPr lang="es-ES" sz="1200">
                          <a:effectLst/>
                          <a:latin typeface="Century Gothic" panose="020B0502020202020204" pitchFamily="34" charset="0"/>
                          <a:ea typeface="Verdana" panose="020B0604030504040204" pitchFamily="34" charset="0"/>
                          <a:cs typeface="Calibri Light" panose="020F0302020204030204" pitchFamily="34" charset="0"/>
                        </a:rPr>
                        <a:t>ORIENTACIÓN PARA EL DESARROLLO DE LAS EVALUACIONES (CONOCIMIENTOS, PSICOMÉTRICO  Y ENTREVISTA PERSONAL).</a:t>
                      </a:r>
                      <a:endParaRPr lang="es-PE" sz="12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83820" marR="3746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5 NOV 25</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88900" marR="3746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 5 NOV 24</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extLst>
                  <a:ext uri="{0D108BD9-81ED-4DB2-BD59-A6C34878D82A}">
                    <a16:rowId xmlns:a16="http://schemas.microsoft.com/office/drawing/2014/main" val="216980847"/>
                  </a:ext>
                </a:extLst>
              </a:tr>
              <a:tr h="1025215">
                <a:tc>
                  <a:txBody>
                    <a:bodyPr/>
                    <a:lstStyle/>
                    <a:p>
                      <a:pPr marL="13970" marR="8191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2</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118745" marR="46990" algn="just">
                        <a:lnSpc>
                          <a:spcPct val="115000"/>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EVALUACIÓN DE CONOCIMIENTOS Y EVALUACIÓN PSICOMÉTRICA. (PRESENCIAL)</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p>
                      <a:pPr marL="118745" marR="46990" algn="just">
                        <a:lnSpc>
                          <a:spcPct val="115000"/>
                        </a:lnSpc>
                        <a:spcAft>
                          <a:spcPts val="0"/>
                        </a:spcAft>
                      </a:pPr>
                      <a:r>
                        <a:rPr lang="es-ES" sz="1200" spc="-10" dirty="0">
                          <a:effectLst/>
                          <a:latin typeface="Century Gothic" panose="020B0502020202020204" pitchFamily="34" charset="0"/>
                          <a:ea typeface="Verdana" panose="020B0604030504040204" pitchFamily="34" charset="0"/>
                          <a:cs typeface="Verdana" panose="020B0604030504040204" pitchFamily="34" charset="0"/>
                        </a:rPr>
                        <a:t>(COLEGIO TARAPACA) UBICADO EN: </a:t>
                      </a:r>
                      <a:r>
                        <a:rPr lang="es-ES" sz="1200" spc="-10" dirty="0">
                          <a:solidFill>
                            <a:schemeClr val="accent1"/>
                          </a:solidFill>
                          <a:effectLst/>
                          <a:latin typeface="Century Gothic" panose="020B0502020202020204" pitchFamily="34" charset="0"/>
                          <a:ea typeface="Verdana" panose="020B0604030504040204" pitchFamily="34" charset="0"/>
                          <a:cs typeface="Verdana" panose="020B0604030504040204" pitchFamily="34" charset="0"/>
                        </a:rPr>
                        <a:t>AV GUARDIA CIVIL “VILLA MILITAR PAMPA CHICA (FRENTE AL HOTEL PHARTENON) IQUITOS – PERU</a:t>
                      </a:r>
                      <a:endParaRPr lang="es-PE" sz="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83820" marR="3746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SÁBADO 08 NOV 25</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88900" marR="12382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SÁBADO 08 NOV 25</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extLst>
                  <a:ext uri="{0D108BD9-81ED-4DB2-BD59-A6C34878D82A}">
                    <a16:rowId xmlns:a16="http://schemas.microsoft.com/office/drawing/2014/main" val="3242494000"/>
                  </a:ext>
                </a:extLst>
              </a:tr>
              <a:tr h="605444">
                <a:tc>
                  <a:txBody>
                    <a:bodyPr/>
                    <a:lstStyle/>
                    <a:p>
                      <a:pPr marL="13970" marR="8191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3</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118745" marR="46990" algn="just">
                        <a:lnSpc>
                          <a:spcPts val="1085"/>
                        </a:lnSpc>
                        <a:spcAft>
                          <a:spcPts val="0"/>
                        </a:spcAft>
                      </a:pPr>
                      <a:r>
                        <a:rPr lang="es-ES" sz="1200">
                          <a:effectLst/>
                          <a:latin typeface="Century Gothic" panose="020B0502020202020204" pitchFamily="34" charset="0"/>
                          <a:ea typeface="Verdana" panose="020B0604030504040204" pitchFamily="34" charset="0"/>
                          <a:cs typeface="Calibri Light" panose="020F0302020204030204" pitchFamily="34" charset="0"/>
                        </a:rPr>
                        <a:t>PUBLICACIÓN	DE RESULTADOS DEL EXAMEN DE CONOCIMIENTOS  Y EVALUACIÓN PSICOMÉTRICA EN EL PORTAL WEB DEL EJÉRCITO DEL PERÚ.</a:t>
                      </a:r>
                      <a:endParaRPr lang="es-PE" sz="12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83820" marR="3746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SÁBADO 08 NOV 25</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tc>
                  <a:txBody>
                    <a:bodyPr/>
                    <a:lstStyle/>
                    <a:p>
                      <a:pPr marL="88900" marR="123825" algn="ctr">
                        <a:lnSpc>
                          <a:spcPts val="1085"/>
                        </a:lnSpc>
                        <a:spcAft>
                          <a:spcPts val="0"/>
                        </a:spcAft>
                      </a:pPr>
                      <a:r>
                        <a:rPr lang="es-ES" sz="1200" dirty="0">
                          <a:effectLst/>
                          <a:latin typeface="Century Gothic" panose="020B0502020202020204" pitchFamily="34" charset="0"/>
                          <a:ea typeface="Verdana" panose="020B0604030504040204" pitchFamily="34" charset="0"/>
                          <a:cs typeface="Calibri Light" panose="020F0302020204030204" pitchFamily="34" charset="0"/>
                        </a:rPr>
                        <a:t>SÁBADO 08 NOV 25</a:t>
                      </a:r>
                      <a:endParaRPr lang="es-PE" sz="12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solidFill>
                        <a:srgbClr val="222A35"/>
                      </a:solidFill>
                      <a:prstDash val="solid"/>
                      <a:round/>
                      <a:headEnd type="none" w="med" len="med"/>
                      <a:tailEnd type="none" w="med" len="med"/>
                    </a:lnL>
                    <a:lnR w="12700" cap="flat" cmpd="sng" algn="ctr">
                      <a:solidFill>
                        <a:srgbClr val="222A35"/>
                      </a:solidFill>
                      <a:prstDash val="solid"/>
                      <a:round/>
                      <a:headEnd type="none" w="med" len="med"/>
                      <a:tailEnd type="none" w="med" len="med"/>
                    </a:lnR>
                    <a:lnT w="12700" cap="flat" cmpd="sng" algn="ctr">
                      <a:solidFill>
                        <a:srgbClr val="222A35"/>
                      </a:solidFill>
                      <a:prstDash val="solid"/>
                      <a:round/>
                      <a:headEnd type="none" w="med" len="med"/>
                      <a:tailEnd type="none" w="med" len="med"/>
                    </a:lnT>
                    <a:lnB w="12700" cap="flat" cmpd="sng" algn="ctr">
                      <a:solidFill>
                        <a:srgbClr val="222A35"/>
                      </a:solidFill>
                      <a:prstDash val="solid"/>
                      <a:round/>
                      <a:headEnd type="none" w="med" len="med"/>
                      <a:tailEnd type="none" w="med" len="med"/>
                    </a:lnB>
                    <a:noFill/>
                  </a:tcPr>
                </a:tc>
                <a:extLst>
                  <a:ext uri="{0D108BD9-81ED-4DB2-BD59-A6C34878D82A}">
                    <a16:rowId xmlns:a16="http://schemas.microsoft.com/office/drawing/2014/main" val="1657521103"/>
                  </a:ext>
                </a:extLst>
              </a:tr>
            </a:tbl>
          </a:graphicData>
        </a:graphic>
      </p:graphicFrame>
      <p:sp>
        <p:nvSpPr>
          <p:cNvPr id="10" name="Flecha: a la derecha 9">
            <a:hlinkClick r:id="rId3" action="ppaction://hlinksldjump"/>
            <a:extLst>
              <a:ext uri="{FF2B5EF4-FFF2-40B4-BE49-F238E27FC236}">
                <a16:creationId xmlns:a16="http://schemas.microsoft.com/office/drawing/2014/main" id="{C79B52E0-952C-0E56-D8CF-5448E75C213D}"/>
              </a:ext>
            </a:extLst>
          </p:cNvPr>
          <p:cNvSpPr/>
          <p:nvPr/>
        </p:nvSpPr>
        <p:spPr>
          <a:xfrm rot="10800000">
            <a:off x="11222182" y="3061855"/>
            <a:ext cx="789708" cy="5692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9006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4"/>
          <p:cNvSpPr/>
          <p:nvPr/>
        </p:nvSpPr>
        <p:spPr>
          <a:xfrm>
            <a:off x="1931206" y="876786"/>
            <a:ext cx="9026501" cy="777727"/>
          </a:xfrm>
          <a:prstGeom prst="rect">
            <a:avLst/>
          </a:prstGeom>
          <a:solidFill>
            <a:srgbClr val="4B731F"/>
          </a:solidFill>
          <a:ln w="25400" cap="flat" cmpd="sng" algn="ctr">
            <a:solidFill>
              <a:srgbClr val="4B731F"/>
            </a:solidFill>
            <a:prstDash val="solid"/>
          </a:ln>
          <a:effectLst/>
          <a:extLst>
            <a:ext uri="{C572A759-6A51-4108-AA02-DFA0A04FC94B}"/>
          </a:extLst>
        </p:spPr>
        <p:txBody>
          <a:bodyPr lIns="91253" tIns="45629" rIns="91253" bIns="45629" anchor="ctr"/>
          <a:lstStyle/>
          <a:p>
            <a:pPr marL="0" marR="0" lvl="0" indent="0" algn="ctr" defTabSz="912497" rtl="0" eaLnBrk="1" fontAlgn="auto" latinLnBrk="0" hangingPunct="1">
              <a:lnSpc>
                <a:spcPct val="100000"/>
              </a:lnSpc>
              <a:spcBef>
                <a:spcPts val="0"/>
              </a:spcBef>
              <a:spcAft>
                <a:spcPts val="0"/>
              </a:spcAft>
              <a:buClrTx/>
              <a:buSzPct val="95000"/>
              <a:buFontTx/>
              <a:buNone/>
              <a:tabLst/>
              <a:defRPr/>
            </a:pPr>
            <a:r>
              <a:rPr kumimoji="0" lang="es-PE" sz="2400" b="1" i="0" u="none" strike="noStrike" kern="1200" cap="none" spc="0" normalizeH="0" baseline="0" noProof="0" dirty="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BONIFICACIONES QUE SE PERCIBE EN LA V DE </a:t>
            </a:r>
            <a:r>
              <a:rPr kumimoji="0" lang="es-PE"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AF 2023</a:t>
            </a:r>
          </a:p>
          <a:p>
            <a:pPr marL="0" marR="0" lvl="0" indent="0" algn="ctr" defTabSz="912497" rtl="0" eaLnBrk="1" fontAlgn="auto" latinLnBrk="0" hangingPunct="1">
              <a:lnSpc>
                <a:spcPct val="100000"/>
              </a:lnSpc>
              <a:spcBef>
                <a:spcPts val="0"/>
              </a:spcBef>
              <a:spcAft>
                <a:spcPts val="0"/>
              </a:spcAft>
              <a:buClrTx/>
              <a:buSzPct val="95000"/>
              <a:buFontTx/>
              <a:buNone/>
              <a:tabLst/>
              <a:defRPr/>
            </a:pPr>
            <a:r>
              <a:rPr kumimoji="0" lang="es-PE" sz="24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rPr>
              <a:t>DIRECTIVA No 29 A-1.b/19.23 NOV 17</a:t>
            </a:r>
            <a:endParaRPr kumimoji="0" lang="es-ES_tradnl" sz="2400" b="1" i="0" u="none" strike="noStrike" kern="0" cap="none" spc="0" normalizeH="0" baseline="0" noProof="0" dirty="0">
              <a:ln>
                <a:noFill/>
              </a:ln>
              <a:solidFill>
                <a:prstClr val="white"/>
              </a:solidFill>
              <a:effectLst/>
              <a:uLnTx/>
              <a:uFillTx/>
              <a:latin typeface="Century Gothic" panose="020B0502020202020204" pitchFamily="34" charset="0"/>
              <a:ea typeface="ＭＳ Ｐゴシック" pitchFamily="34" charset="-128"/>
              <a:cs typeface="+mn-cs"/>
            </a:endParaRPr>
          </a:p>
        </p:txBody>
      </p:sp>
      <p:sp>
        <p:nvSpPr>
          <p:cNvPr id="9" name="Rectángulo 8"/>
          <p:cNvSpPr/>
          <p:nvPr/>
        </p:nvSpPr>
        <p:spPr bwMode="auto">
          <a:xfrm>
            <a:off x="0" y="120372"/>
            <a:ext cx="12192000" cy="569212"/>
          </a:xfrm>
          <a:prstGeom prst="rect">
            <a:avLst/>
          </a:prstGeom>
          <a:gradFill flip="none" rotWithShape="0">
            <a:gsLst>
              <a:gs pos="21000">
                <a:srgbClr val="4F4727"/>
              </a:gs>
              <a:gs pos="100000">
                <a:srgbClr val="70AD47">
                  <a:lumMod val="5000"/>
                  <a:lumOff val="95000"/>
                  <a:alpha val="64000"/>
                </a:srgbClr>
              </a:gs>
              <a:gs pos="41000">
                <a:srgbClr val="70AD47">
                  <a:lumMod val="50000"/>
                </a:srgbClr>
              </a:gs>
              <a:gs pos="71000">
                <a:srgbClr val="70AD47">
                  <a:lumMod val="45000"/>
                  <a:lumOff val="55000"/>
                </a:srgbClr>
              </a:gs>
              <a:gs pos="60000">
                <a:srgbClr val="70AD47">
                  <a:lumMod val="75000"/>
                </a:srgbClr>
              </a:gs>
            </a:gsLst>
            <a:path path="circle">
              <a:fillToRect l="100000" t="100000"/>
            </a:path>
            <a:tileRect r="-100000" b="-100000"/>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s-PE" sz="3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V DIVISIÓN DE EJÉRCITO</a:t>
            </a:r>
          </a:p>
        </p:txBody>
      </p:sp>
      <p:pic>
        <p:nvPicPr>
          <p:cNvPr id="13" name="Imagen 4">
            <a:extLst>
              <a:ext uri="{FF2B5EF4-FFF2-40B4-BE49-F238E27FC236}">
                <a16:creationId xmlns:a16="http://schemas.microsoft.com/office/drawing/2014/main" id="{9C333D1B-3CAD-BE4E-1CF8-2667F194F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 y="-1837"/>
            <a:ext cx="832338" cy="8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Elipse 4">
            <a:extLst>
              <a:ext uri="{FF2B5EF4-FFF2-40B4-BE49-F238E27FC236}">
                <a16:creationId xmlns:a16="http://schemas.microsoft.com/office/drawing/2014/main" id="{527B973B-7E02-26BC-B607-52CFFE1D7105}"/>
              </a:ext>
            </a:extLst>
          </p:cNvPr>
          <p:cNvSpPr/>
          <p:nvPr/>
        </p:nvSpPr>
        <p:spPr>
          <a:xfrm>
            <a:off x="759579" y="2755962"/>
            <a:ext cx="2655631" cy="22954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3FFD8766-B32C-B219-E103-EB627CA2BBF2}"/>
              </a:ext>
            </a:extLst>
          </p:cNvPr>
          <p:cNvSpPr txBox="1"/>
          <p:nvPr/>
        </p:nvSpPr>
        <p:spPr>
          <a:xfrm>
            <a:off x="921728" y="1940705"/>
            <a:ext cx="2493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EFECTIVO DE CARGO RESPONSABILIDAD</a:t>
            </a:r>
          </a:p>
        </p:txBody>
      </p:sp>
      <p:sp>
        <p:nvSpPr>
          <p:cNvPr id="3" name="CuadroTexto 2">
            <a:extLst>
              <a:ext uri="{FF2B5EF4-FFF2-40B4-BE49-F238E27FC236}">
                <a16:creationId xmlns:a16="http://schemas.microsoft.com/office/drawing/2014/main" id="{DCA21459-B859-267E-72FB-FC1FE8BA11DB}"/>
              </a:ext>
            </a:extLst>
          </p:cNvPr>
          <p:cNvSpPr txBox="1"/>
          <p:nvPr/>
        </p:nvSpPr>
        <p:spPr>
          <a:xfrm>
            <a:off x="979940" y="3411505"/>
            <a:ext cx="240977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 3,366,862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1" i="0" u="none" strike="noStrike" kern="1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00" cap="none" spc="0" normalizeH="0" baseline="0" noProof="0" dirty="0">
                <a:ln>
                  <a:noFill/>
                </a:ln>
                <a:solidFill>
                  <a:srgbClr val="FF0000"/>
                </a:solidFill>
                <a:effectLst/>
                <a:uLnTx/>
                <a:uFillTx/>
                <a:latin typeface="Century Gothic" panose="020B0502020202020204" pitchFamily="34" charset="0"/>
                <a:ea typeface="+mn-ea"/>
                <a:cs typeface="Times New Roman" panose="02020603050405020304" pitchFamily="18" charset="0"/>
              </a:rPr>
              <a:t>S/. </a:t>
            </a:r>
            <a:r>
              <a:rPr lang="es-PE" b="1" kern="100" dirty="0">
                <a:solidFill>
                  <a:srgbClr val="FF0000"/>
                </a:solidFill>
                <a:latin typeface="Century Gothic" panose="020B0502020202020204" pitchFamily="34" charset="0"/>
                <a:cs typeface="Times New Roman" panose="02020603050405020304" pitchFamily="18" charset="0"/>
              </a:rPr>
              <a:t>3</a:t>
            </a:r>
            <a:r>
              <a:rPr kumimoji="0" lang="es-PE" sz="1800" b="1" i="0" u="none" strike="noStrike" kern="100" cap="none" spc="0" normalizeH="0" baseline="0" noProof="0" dirty="0">
                <a:ln>
                  <a:noFill/>
                </a:ln>
                <a:solidFill>
                  <a:srgbClr val="FF0000"/>
                </a:solidFill>
                <a:effectLst/>
                <a:uLnTx/>
                <a:uFillTx/>
                <a:latin typeface="Century Gothic" panose="020B0502020202020204" pitchFamily="34" charset="0"/>
                <a:ea typeface="+mn-ea"/>
                <a:cs typeface="Times New Roman" panose="02020603050405020304" pitchFamily="18" charset="0"/>
              </a:rPr>
              <a:t>,328,768 (2024)</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Elipse 9">
            <a:extLst>
              <a:ext uri="{FF2B5EF4-FFF2-40B4-BE49-F238E27FC236}">
                <a16:creationId xmlns:a16="http://schemas.microsoft.com/office/drawing/2014/main" id="{593A8C04-0FF3-3C59-93AC-8A741F40F0F4}"/>
              </a:ext>
            </a:extLst>
          </p:cNvPr>
          <p:cNvSpPr/>
          <p:nvPr/>
        </p:nvSpPr>
        <p:spPr>
          <a:xfrm>
            <a:off x="4870269" y="2755963"/>
            <a:ext cx="3085774" cy="229542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760D4D85-B76C-C852-FFDF-46331D13CEDB}"/>
              </a:ext>
            </a:extLst>
          </p:cNvPr>
          <p:cNvSpPr txBox="1"/>
          <p:nvPr/>
        </p:nvSpPr>
        <p:spPr>
          <a:xfrm>
            <a:off x="5047239" y="2005490"/>
            <a:ext cx="2493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ALTO RIESGO A LA VIDA ZZEE</a:t>
            </a:r>
          </a:p>
        </p:txBody>
      </p:sp>
      <p:sp>
        <p:nvSpPr>
          <p:cNvPr id="14" name="CuadroTexto 13">
            <a:extLst>
              <a:ext uri="{FF2B5EF4-FFF2-40B4-BE49-F238E27FC236}">
                <a16:creationId xmlns:a16="http://schemas.microsoft.com/office/drawing/2014/main" id="{808B9ABC-12E8-215B-DD7E-6BBF5ABF3920}"/>
              </a:ext>
            </a:extLst>
          </p:cNvPr>
          <p:cNvSpPr txBox="1"/>
          <p:nvPr/>
        </p:nvSpPr>
        <p:spPr>
          <a:xfrm>
            <a:off x="8961366" y="1922034"/>
            <a:ext cx="24934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ALTO RIESGO A LA ZONA DE FRONTERA </a:t>
            </a:r>
          </a:p>
        </p:txBody>
      </p:sp>
      <p:sp>
        <p:nvSpPr>
          <p:cNvPr id="15" name="Elipse 14">
            <a:extLst>
              <a:ext uri="{FF2B5EF4-FFF2-40B4-BE49-F238E27FC236}">
                <a16:creationId xmlns:a16="http://schemas.microsoft.com/office/drawing/2014/main" id="{8B0B1AE7-588B-A8C5-D584-23C137E4C644}"/>
              </a:ext>
            </a:extLst>
          </p:cNvPr>
          <p:cNvSpPr/>
          <p:nvPr/>
        </p:nvSpPr>
        <p:spPr>
          <a:xfrm>
            <a:off x="8598940" y="2755963"/>
            <a:ext cx="3085774" cy="229542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CFA07356-187B-33DB-A809-0531A0FD9900}"/>
              </a:ext>
            </a:extLst>
          </p:cNvPr>
          <p:cNvSpPr txBox="1"/>
          <p:nvPr/>
        </p:nvSpPr>
        <p:spPr>
          <a:xfrm>
            <a:off x="1135069" y="5260300"/>
            <a:ext cx="308577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OFICIALES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SUPERVISORES TECNICOS Y SUBOFICIALES</a:t>
            </a:r>
          </a:p>
        </p:txBody>
      </p:sp>
      <p:sp>
        <p:nvSpPr>
          <p:cNvPr id="20" name="CuadroTexto 19">
            <a:extLst>
              <a:ext uri="{FF2B5EF4-FFF2-40B4-BE49-F238E27FC236}">
                <a16:creationId xmlns:a16="http://schemas.microsoft.com/office/drawing/2014/main" id="{307221D3-843E-B7CF-F254-B61C7EEA6C6B}"/>
              </a:ext>
            </a:extLst>
          </p:cNvPr>
          <p:cNvSpPr txBox="1"/>
          <p:nvPr/>
        </p:nvSpPr>
        <p:spPr>
          <a:xfrm>
            <a:off x="5207532" y="5260300"/>
            <a:ext cx="3085774"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OFICIALES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SUPERVISORES TECNICOS Y SUBOFICIALES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SERVICIO MILITAR ACUARTELADO</a:t>
            </a:r>
          </a:p>
        </p:txBody>
      </p:sp>
      <p:sp>
        <p:nvSpPr>
          <p:cNvPr id="21" name="CuadroTexto 20">
            <a:extLst>
              <a:ext uri="{FF2B5EF4-FFF2-40B4-BE49-F238E27FC236}">
                <a16:creationId xmlns:a16="http://schemas.microsoft.com/office/drawing/2014/main" id="{E758B257-0708-7A6D-573E-B9D3DBDFEF33}"/>
              </a:ext>
            </a:extLst>
          </p:cNvPr>
          <p:cNvSpPr txBox="1"/>
          <p:nvPr/>
        </p:nvSpPr>
        <p:spPr>
          <a:xfrm>
            <a:off x="9383488" y="5246673"/>
            <a:ext cx="308577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OFICIALES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SUPERVISORES,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panose="020F0502020204030204"/>
                <a:ea typeface="+mn-ea"/>
                <a:cs typeface="+mn-cs"/>
              </a:rPr>
              <a:t>  TECNICOS  Y SUBOFICIALES</a:t>
            </a:r>
          </a:p>
        </p:txBody>
      </p:sp>
      <p:sp>
        <p:nvSpPr>
          <p:cNvPr id="23" name="CuadroTexto 22">
            <a:extLst>
              <a:ext uri="{FF2B5EF4-FFF2-40B4-BE49-F238E27FC236}">
                <a16:creationId xmlns:a16="http://schemas.microsoft.com/office/drawing/2014/main" id="{1A5812E3-F0B3-7BC4-1057-6B496E72B1C1}"/>
              </a:ext>
            </a:extLst>
          </p:cNvPr>
          <p:cNvSpPr txBox="1"/>
          <p:nvPr/>
        </p:nvSpPr>
        <p:spPr>
          <a:xfrm>
            <a:off x="5153967" y="4076065"/>
            <a:ext cx="234325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rPr>
              <a:t>SE DECLARA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rPr>
              <a:t>ZONA DE EMERGERCIA POR RES. SUP.</a:t>
            </a:r>
          </a:p>
        </p:txBody>
      </p:sp>
      <p:sp>
        <p:nvSpPr>
          <p:cNvPr id="24" name="CuadroTexto 23">
            <a:extLst>
              <a:ext uri="{FF2B5EF4-FFF2-40B4-BE49-F238E27FC236}">
                <a16:creationId xmlns:a16="http://schemas.microsoft.com/office/drawing/2014/main" id="{E8A0BD32-EFF3-4942-EB28-006F50F025FF}"/>
              </a:ext>
            </a:extLst>
          </p:cNvPr>
          <p:cNvSpPr txBox="1"/>
          <p:nvPr/>
        </p:nvSpPr>
        <p:spPr>
          <a:xfrm>
            <a:off x="9089167" y="3817133"/>
            <a:ext cx="234325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rPr>
              <a:t>EL COTE,  CONSIDERA  UNIDAD DENTRO DE LOS 50KM DE FRONTERA</a:t>
            </a:r>
          </a:p>
        </p:txBody>
      </p:sp>
      <p:grpSp>
        <p:nvGrpSpPr>
          <p:cNvPr id="44" name="Grupo 43">
            <a:extLst>
              <a:ext uri="{FF2B5EF4-FFF2-40B4-BE49-F238E27FC236}">
                <a16:creationId xmlns:a16="http://schemas.microsoft.com/office/drawing/2014/main" id="{0D41473F-6B0F-A91C-68B0-EB0299BC9696}"/>
              </a:ext>
            </a:extLst>
          </p:cNvPr>
          <p:cNvGrpSpPr/>
          <p:nvPr/>
        </p:nvGrpSpPr>
        <p:grpSpPr>
          <a:xfrm>
            <a:off x="5197134" y="3298399"/>
            <a:ext cx="437971" cy="387673"/>
            <a:chOff x="5197134" y="3592869"/>
            <a:chExt cx="437971" cy="387673"/>
          </a:xfrm>
        </p:grpSpPr>
        <p:sp>
          <p:nvSpPr>
            <p:cNvPr id="2" name="Rectángulo 1">
              <a:extLst>
                <a:ext uri="{FF2B5EF4-FFF2-40B4-BE49-F238E27FC236}">
                  <a16:creationId xmlns:a16="http://schemas.microsoft.com/office/drawing/2014/main" id="{D2BA7477-6F85-910E-3D7F-20B7D21469A5}"/>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83</a:t>
              </a:r>
            </a:p>
          </p:txBody>
        </p:sp>
        <p:grpSp>
          <p:nvGrpSpPr>
            <p:cNvPr id="43" name="Grupo 42">
              <a:extLst>
                <a:ext uri="{FF2B5EF4-FFF2-40B4-BE49-F238E27FC236}">
                  <a16:creationId xmlns:a16="http://schemas.microsoft.com/office/drawing/2014/main" id="{7B10A748-E9E8-5470-2F72-7168640F1816}"/>
                </a:ext>
              </a:extLst>
            </p:cNvPr>
            <p:cNvGrpSpPr/>
            <p:nvPr/>
          </p:nvGrpSpPr>
          <p:grpSpPr>
            <a:xfrm>
              <a:off x="5355209" y="3592869"/>
              <a:ext cx="137886" cy="138158"/>
              <a:chOff x="5355209" y="3578355"/>
              <a:chExt cx="137886" cy="138158"/>
            </a:xfrm>
          </p:grpSpPr>
          <p:cxnSp>
            <p:nvCxnSpPr>
              <p:cNvPr id="17" name="Conector recto 16">
                <a:extLst>
                  <a:ext uri="{FF2B5EF4-FFF2-40B4-BE49-F238E27FC236}">
                    <a16:creationId xmlns:a16="http://schemas.microsoft.com/office/drawing/2014/main" id="{2D14A533-D758-1716-8382-3FF95C3BD22A}"/>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8B2D4FD7-8E7F-E759-4DAA-487B44AE3F76}"/>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5" name="Grupo 44">
            <a:extLst>
              <a:ext uri="{FF2B5EF4-FFF2-40B4-BE49-F238E27FC236}">
                <a16:creationId xmlns:a16="http://schemas.microsoft.com/office/drawing/2014/main" id="{F1516619-8688-8C66-47C5-91A91474592E}"/>
              </a:ext>
            </a:extLst>
          </p:cNvPr>
          <p:cNvGrpSpPr/>
          <p:nvPr/>
        </p:nvGrpSpPr>
        <p:grpSpPr>
          <a:xfrm>
            <a:off x="5901854" y="3305658"/>
            <a:ext cx="437971" cy="387673"/>
            <a:chOff x="5197134" y="3592869"/>
            <a:chExt cx="437971" cy="387673"/>
          </a:xfrm>
        </p:grpSpPr>
        <p:sp>
          <p:nvSpPr>
            <p:cNvPr id="46" name="Rectángulo 45">
              <a:extLst>
                <a:ext uri="{FF2B5EF4-FFF2-40B4-BE49-F238E27FC236}">
                  <a16:creationId xmlns:a16="http://schemas.microsoft.com/office/drawing/2014/main" id="{F0CB16D4-7855-AB62-3A80-E936904BF974}"/>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28</a:t>
              </a:r>
            </a:p>
          </p:txBody>
        </p:sp>
        <p:grpSp>
          <p:nvGrpSpPr>
            <p:cNvPr id="47" name="Grupo 46">
              <a:extLst>
                <a:ext uri="{FF2B5EF4-FFF2-40B4-BE49-F238E27FC236}">
                  <a16:creationId xmlns:a16="http://schemas.microsoft.com/office/drawing/2014/main" id="{29C819D1-8C8D-EA0D-7A91-D92FFE43E694}"/>
                </a:ext>
              </a:extLst>
            </p:cNvPr>
            <p:cNvGrpSpPr/>
            <p:nvPr/>
          </p:nvGrpSpPr>
          <p:grpSpPr>
            <a:xfrm>
              <a:off x="5355209" y="3592869"/>
              <a:ext cx="137886" cy="138158"/>
              <a:chOff x="5355209" y="3578355"/>
              <a:chExt cx="137886" cy="138158"/>
            </a:xfrm>
          </p:grpSpPr>
          <p:cxnSp>
            <p:nvCxnSpPr>
              <p:cNvPr id="48" name="Conector recto 47">
                <a:extLst>
                  <a:ext uri="{FF2B5EF4-FFF2-40B4-BE49-F238E27FC236}">
                    <a16:creationId xmlns:a16="http://schemas.microsoft.com/office/drawing/2014/main" id="{70AF56D8-5B20-301A-DCE3-0D0B9632246F}"/>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80DC3881-C15B-A2F1-B564-D9D6C7FA59B8}"/>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0" name="Grupo 49">
            <a:extLst>
              <a:ext uri="{FF2B5EF4-FFF2-40B4-BE49-F238E27FC236}">
                <a16:creationId xmlns:a16="http://schemas.microsoft.com/office/drawing/2014/main" id="{3D12F142-65EA-FAE2-492F-08C80CF40EB7}"/>
              </a:ext>
            </a:extLst>
          </p:cNvPr>
          <p:cNvGrpSpPr/>
          <p:nvPr/>
        </p:nvGrpSpPr>
        <p:grpSpPr>
          <a:xfrm>
            <a:off x="6587051" y="3312917"/>
            <a:ext cx="437971" cy="387673"/>
            <a:chOff x="5197134" y="3592869"/>
            <a:chExt cx="437971" cy="387673"/>
          </a:xfrm>
        </p:grpSpPr>
        <p:sp>
          <p:nvSpPr>
            <p:cNvPr id="51" name="Rectángulo 50">
              <a:extLst>
                <a:ext uri="{FF2B5EF4-FFF2-40B4-BE49-F238E27FC236}">
                  <a16:creationId xmlns:a16="http://schemas.microsoft.com/office/drawing/2014/main" id="{61CF8E12-B034-4030-2587-38C36A8EFDA6}"/>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17</a:t>
              </a:r>
            </a:p>
          </p:txBody>
        </p:sp>
        <p:grpSp>
          <p:nvGrpSpPr>
            <p:cNvPr id="52" name="Grupo 51">
              <a:extLst>
                <a:ext uri="{FF2B5EF4-FFF2-40B4-BE49-F238E27FC236}">
                  <a16:creationId xmlns:a16="http://schemas.microsoft.com/office/drawing/2014/main" id="{C113ADF0-DB12-58A1-CA50-33D9AE5F817D}"/>
                </a:ext>
              </a:extLst>
            </p:cNvPr>
            <p:cNvGrpSpPr/>
            <p:nvPr/>
          </p:nvGrpSpPr>
          <p:grpSpPr>
            <a:xfrm>
              <a:off x="5355209" y="3592869"/>
              <a:ext cx="137886" cy="138158"/>
              <a:chOff x="5355209" y="3578355"/>
              <a:chExt cx="137886" cy="138158"/>
            </a:xfrm>
          </p:grpSpPr>
          <p:cxnSp>
            <p:nvCxnSpPr>
              <p:cNvPr id="53" name="Conector recto 52">
                <a:extLst>
                  <a:ext uri="{FF2B5EF4-FFF2-40B4-BE49-F238E27FC236}">
                    <a16:creationId xmlns:a16="http://schemas.microsoft.com/office/drawing/2014/main" id="{27024FA0-8970-0FA1-7674-409DE58F9BA4}"/>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011AA14F-E34A-5F3E-963A-E26158FCC9B4}"/>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5" name="Grupo 54">
            <a:extLst>
              <a:ext uri="{FF2B5EF4-FFF2-40B4-BE49-F238E27FC236}">
                <a16:creationId xmlns:a16="http://schemas.microsoft.com/office/drawing/2014/main" id="{4D8E9929-A942-FE7C-49BC-5DA0622AF541}"/>
              </a:ext>
            </a:extLst>
          </p:cNvPr>
          <p:cNvGrpSpPr/>
          <p:nvPr/>
        </p:nvGrpSpPr>
        <p:grpSpPr>
          <a:xfrm>
            <a:off x="7227284" y="3312917"/>
            <a:ext cx="437971" cy="387673"/>
            <a:chOff x="5197134" y="3592869"/>
            <a:chExt cx="437971" cy="387673"/>
          </a:xfrm>
        </p:grpSpPr>
        <p:sp>
          <p:nvSpPr>
            <p:cNvPr id="56" name="Rectángulo 55">
              <a:extLst>
                <a:ext uri="{FF2B5EF4-FFF2-40B4-BE49-F238E27FC236}">
                  <a16:creationId xmlns:a16="http://schemas.microsoft.com/office/drawing/2014/main" id="{D7D4F52B-F01E-D166-D641-3CAB5467B3E7}"/>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grpSp>
          <p:nvGrpSpPr>
            <p:cNvPr id="57" name="Grupo 56">
              <a:extLst>
                <a:ext uri="{FF2B5EF4-FFF2-40B4-BE49-F238E27FC236}">
                  <a16:creationId xmlns:a16="http://schemas.microsoft.com/office/drawing/2014/main" id="{B32D34F9-38B3-DECF-F39A-CA7D26F5255A}"/>
                </a:ext>
              </a:extLst>
            </p:cNvPr>
            <p:cNvGrpSpPr/>
            <p:nvPr/>
          </p:nvGrpSpPr>
          <p:grpSpPr>
            <a:xfrm>
              <a:off x="5355209" y="3592869"/>
              <a:ext cx="137886" cy="138158"/>
              <a:chOff x="5355209" y="3578355"/>
              <a:chExt cx="137886" cy="138158"/>
            </a:xfrm>
          </p:grpSpPr>
          <p:cxnSp>
            <p:nvCxnSpPr>
              <p:cNvPr id="58" name="Conector recto 57">
                <a:extLst>
                  <a:ext uri="{FF2B5EF4-FFF2-40B4-BE49-F238E27FC236}">
                    <a16:creationId xmlns:a16="http://schemas.microsoft.com/office/drawing/2014/main" id="{5A9AA83E-4DD5-E1D1-92A1-6DCE44EB3863}"/>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C295BF1E-9DA6-8E9F-EBEA-3ADE86689D46}"/>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Grupo 10">
            <a:extLst>
              <a:ext uri="{FF2B5EF4-FFF2-40B4-BE49-F238E27FC236}">
                <a16:creationId xmlns:a16="http://schemas.microsoft.com/office/drawing/2014/main" id="{F33834F8-56D7-6754-E6A5-E1613764AD0A}"/>
              </a:ext>
            </a:extLst>
          </p:cNvPr>
          <p:cNvGrpSpPr/>
          <p:nvPr/>
        </p:nvGrpSpPr>
        <p:grpSpPr>
          <a:xfrm>
            <a:off x="6004436" y="2702130"/>
            <a:ext cx="780810" cy="570428"/>
            <a:chOff x="5960192" y="2962597"/>
            <a:chExt cx="876600" cy="570428"/>
          </a:xfrm>
        </p:grpSpPr>
        <p:sp>
          <p:nvSpPr>
            <p:cNvPr id="64" name="Rectángulo 63">
              <a:extLst>
                <a:ext uri="{FF2B5EF4-FFF2-40B4-BE49-F238E27FC236}">
                  <a16:creationId xmlns:a16="http://schemas.microsoft.com/office/drawing/2014/main" id="{48825F5E-FC58-B4FC-1CC7-A2C05AE99ECD}"/>
                </a:ext>
              </a:extLst>
            </p:cNvPr>
            <p:cNvSpPr/>
            <p:nvPr/>
          </p:nvSpPr>
          <p:spPr>
            <a:xfrm>
              <a:off x="5960192" y="3168955"/>
              <a:ext cx="876600" cy="364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0" i="0" u="none" strike="noStrike" kern="1200" cap="none" spc="0" normalizeH="0" baseline="0" noProof="0" dirty="0">
                  <a:ln>
                    <a:noFill/>
                  </a:ln>
                  <a:solidFill>
                    <a:prstClr val="white"/>
                  </a:solidFill>
                  <a:effectLst/>
                  <a:uLnTx/>
                  <a:uFillTx/>
                  <a:latin typeface="Calibri" panose="020F0502020204030204"/>
                  <a:ea typeface="+mn-ea"/>
                  <a:cs typeface="+mn-cs"/>
                </a:rPr>
                <a:t>35 BSVA</a:t>
              </a:r>
            </a:p>
          </p:txBody>
        </p:sp>
        <p:sp>
          <p:nvSpPr>
            <p:cNvPr id="65" name="CuadroTexto 64">
              <a:extLst>
                <a:ext uri="{FF2B5EF4-FFF2-40B4-BE49-F238E27FC236}">
                  <a16:creationId xmlns:a16="http://schemas.microsoft.com/office/drawing/2014/main" id="{86243F92-D9A2-E433-5434-18C4D170CB78}"/>
                </a:ext>
              </a:extLst>
            </p:cNvPr>
            <p:cNvSpPr txBox="1"/>
            <p:nvPr/>
          </p:nvSpPr>
          <p:spPr>
            <a:xfrm>
              <a:off x="6207122" y="2962597"/>
              <a:ext cx="5275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rPr>
                <a:t>X X</a:t>
              </a:r>
            </a:p>
          </p:txBody>
        </p:sp>
      </p:grpSp>
      <p:grpSp>
        <p:nvGrpSpPr>
          <p:cNvPr id="73" name="Grupo 72">
            <a:extLst>
              <a:ext uri="{FF2B5EF4-FFF2-40B4-BE49-F238E27FC236}">
                <a16:creationId xmlns:a16="http://schemas.microsoft.com/office/drawing/2014/main" id="{B5ED49B2-6B6E-3C44-F2F9-93AA59ECCB7D}"/>
              </a:ext>
            </a:extLst>
          </p:cNvPr>
          <p:cNvGrpSpPr/>
          <p:nvPr/>
        </p:nvGrpSpPr>
        <p:grpSpPr>
          <a:xfrm>
            <a:off x="9644864" y="3154536"/>
            <a:ext cx="437971" cy="387673"/>
            <a:chOff x="5197134" y="3592869"/>
            <a:chExt cx="437971" cy="387673"/>
          </a:xfrm>
        </p:grpSpPr>
        <p:sp>
          <p:nvSpPr>
            <p:cNvPr id="74" name="Rectángulo 73">
              <a:extLst>
                <a:ext uri="{FF2B5EF4-FFF2-40B4-BE49-F238E27FC236}">
                  <a16:creationId xmlns:a16="http://schemas.microsoft.com/office/drawing/2014/main" id="{D03F361E-3E50-A6A8-2447-6C51360FCEC7}"/>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rPr>
                <a:t>29</a:t>
              </a:r>
            </a:p>
          </p:txBody>
        </p:sp>
        <p:grpSp>
          <p:nvGrpSpPr>
            <p:cNvPr id="75" name="Grupo 74">
              <a:extLst>
                <a:ext uri="{FF2B5EF4-FFF2-40B4-BE49-F238E27FC236}">
                  <a16:creationId xmlns:a16="http://schemas.microsoft.com/office/drawing/2014/main" id="{4FC8EA36-9697-37FF-CAC4-949DF493427B}"/>
                </a:ext>
              </a:extLst>
            </p:cNvPr>
            <p:cNvGrpSpPr/>
            <p:nvPr/>
          </p:nvGrpSpPr>
          <p:grpSpPr>
            <a:xfrm>
              <a:off x="5355209" y="3592869"/>
              <a:ext cx="137886" cy="138158"/>
              <a:chOff x="5355209" y="3578355"/>
              <a:chExt cx="137886" cy="138158"/>
            </a:xfrm>
          </p:grpSpPr>
          <p:cxnSp>
            <p:nvCxnSpPr>
              <p:cNvPr id="76" name="Conector recto 75">
                <a:extLst>
                  <a:ext uri="{FF2B5EF4-FFF2-40B4-BE49-F238E27FC236}">
                    <a16:creationId xmlns:a16="http://schemas.microsoft.com/office/drawing/2014/main" id="{A98FEE79-6D46-6D17-DEE0-5F7C6BA9828B}"/>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5F57806A-CDC1-EBAD-D1CE-85922F36FB73}"/>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79" name="Rectángulo 78">
            <a:extLst>
              <a:ext uri="{FF2B5EF4-FFF2-40B4-BE49-F238E27FC236}">
                <a16:creationId xmlns:a16="http://schemas.microsoft.com/office/drawing/2014/main" id="{28B3FE7A-0E14-D7F0-FC6D-76847168DF87}"/>
              </a:ext>
            </a:extLst>
          </p:cNvPr>
          <p:cNvSpPr/>
          <p:nvPr/>
        </p:nvSpPr>
        <p:spPr>
          <a:xfrm>
            <a:off x="10324663" y="3257610"/>
            <a:ext cx="437971" cy="270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nvGrpSpPr>
          <p:cNvPr id="34" name="Grupo 33">
            <a:extLst>
              <a:ext uri="{FF2B5EF4-FFF2-40B4-BE49-F238E27FC236}">
                <a16:creationId xmlns:a16="http://schemas.microsoft.com/office/drawing/2014/main" id="{D56BE77D-D96E-5EA0-CB33-82A49BD6A089}"/>
              </a:ext>
            </a:extLst>
          </p:cNvPr>
          <p:cNvGrpSpPr/>
          <p:nvPr/>
        </p:nvGrpSpPr>
        <p:grpSpPr>
          <a:xfrm>
            <a:off x="6233419" y="3675930"/>
            <a:ext cx="437971" cy="387673"/>
            <a:chOff x="5197134" y="3592869"/>
            <a:chExt cx="437971" cy="387673"/>
          </a:xfrm>
        </p:grpSpPr>
        <p:sp>
          <p:nvSpPr>
            <p:cNvPr id="35" name="Rectángulo 34">
              <a:extLst>
                <a:ext uri="{FF2B5EF4-FFF2-40B4-BE49-F238E27FC236}">
                  <a16:creationId xmlns:a16="http://schemas.microsoft.com/office/drawing/2014/main" id="{5D9F1782-E266-2890-99F8-0F376321A0BB}"/>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27</a:t>
              </a:r>
            </a:p>
          </p:txBody>
        </p:sp>
        <p:grpSp>
          <p:nvGrpSpPr>
            <p:cNvPr id="36" name="Grupo 35">
              <a:extLst>
                <a:ext uri="{FF2B5EF4-FFF2-40B4-BE49-F238E27FC236}">
                  <a16:creationId xmlns:a16="http://schemas.microsoft.com/office/drawing/2014/main" id="{CBA7D235-9169-0F3E-9B65-4142FA0CA45F}"/>
                </a:ext>
              </a:extLst>
            </p:cNvPr>
            <p:cNvGrpSpPr/>
            <p:nvPr/>
          </p:nvGrpSpPr>
          <p:grpSpPr>
            <a:xfrm>
              <a:off x="5355209" y="3592869"/>
              <a:ext cx="137886" cy="138158"/>
              <a:chOff x="5355209" y="3578355"/>
              <a:chExt cx="137886" cy="138158"/>
            </a:xfrm>
          </p:grpSpPr>
          <p:cxnSp>
            <p:nvCxnSpPr>
              <p:cNvPr id="37" name="Conector recto 36">
                <a:extLst>
                  <a:ext uri="{FF2B5EF4-FFF2-40B4-BE49-F238E27FC236}">
                    <a16:creationId xmlns:a16="http://schemas.microsoft.com/office/drawing/2014/main" id="{9DDE6123-3398-F9A2-E61F-781016657E36}"/>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73CEBFCA-BC5C-7652-E54B-9B15705017B9}"/>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7" name="Grupo 96">
            <a:extLst>
              <a:ext uri="{FF2B5EF4-FFF2-40B4-BE49-F238E27FC236}">
                <a16:creationId xmlns:a16="http://schemas.microsoft.com/office/drawing/2014/main" id="{570855CB-85BF-EA29-34DA-84C6D92E22D1}"/>
              </a:ext>
            </a:extLst>
          </p:cNvPr>
          <p:cNvGrpSpPr/>
          <p:nvPr/>
        </p:nvGrpSpPr>
        <p:grpSpPr>
          <a:xfrm>
            <a:off x="7197135" y="3737906"/>
            <a:ext cx="437971" cy="387673"/>
            <a:chOff x="5197134" y="3592869"/>
            <a:chExt cx="437971" cy="387673"/>
          </a:xfrm>
        </p:grpSpPr>
        <p:sp>
          <p:nvSpPr>
            <p:cNvPr id="98" name="Rectángulo 97">
              <a:extLst>
                <a:ext uri="{FF2B5EF4-FFF2-40B4-BE49-F238E27FC236}">
                  <a16:creationId xmlns:a16="http://schemas.microsoft.com/office/drawing/2014/main" id="{0B8366EF-21B5-23D4-DCD4-2D6954F655D4}"/>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53</a:t>
              </a:r>
            </a:p>
          </p:txBody>
        </p:sp>
        <p:grpSp>
          <p:nvGrpSpPr>
            <p:cNvPr id="99" name="Grupo 98">
              <a:extLst>
                <a:ext uri="{FF2B5EF4-FFF2-40B4-BE49-F238E27FC236}">
                  <a16:creationId xmlns:a16="http://schemas.microsoft.com/office/drawing/2014/main" id="{8AB8D495-423F-3954-1156-DB6AD2BDAF54}"/>
                </a:ext>
              </a:extLst>
            </p:cNvPr>
            <p:cNvGrpSpPr/>
            <p:nvPr/>
          </p:nvGrpSpPr>
          <p:grpSpPr>
            <a:xfrm>
              <a:off x="5355209" y="3592869"/>
              <a:ext cx="137886" cy="138158"/>
              <a:chOff x="5355209" y="3578355"/>
              <a:chExt cx="137886" cy="138158"/>
            </a:xfrm>
          </p:grpSpPr>
          <p:cxnSp>
            <p:nvCxnSpPr>
              <p:cNvPr id="100" name="Conector recto 99">
                <a:extLst>
                  <a:ext uri="{FF2B5EF4-FFF2-40B4-BE49-F238E27FC236}">
                    <a16:creationId xmlns:a16="http://schemas.microsoft.com/office/drawing/2014/main" id="{6724836A-8E36-3D37-2DC3-92857EA34CE8}"/>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id="{86475E3C-DD64-1795-E3C2-0E9252904008}"/>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03" name="Rectángulo 102">
            <a:extLst>
              <a:ext uri="{FF2B5EF4-FFF2-40B4-BE49-F238E27FC236}">
                <a16:creationId xmlns:a16="http://schemas.microsoft.com/office/drawing/2014/main" id="{43BD91E6-8CC7-A955-39E4-55136C9195B7}"/>
              </a:ext>
            </a:extLst>
          </p:cNvPr>
          <p:cNvSpPr/>
          <p:nvPr/>
        </p:nvSpPr>
        <p:spPr>
          <a:xfrm>
            <a:off x="10189812" y="3018845"/>
            <a:ext cx="689751" cy="301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UMAR</a:t>
            </a:r>
          </a:p>
        </p:txBody>
      </p:sp>
      <p:grpSp>
        <p:nvGrpSpPr>
          <p:cNvPr id="4" name="Grupo 3">
            <a:extLst>
              <a:ext uri="{FF2B5EF4-FFF2-40B4-BE49-F238E27FC236}">
                <a16:creationId xmlns:a16="http://schemas.microsoft.com/office/drawing/2014/main" id="{E0E4D3A4-BA00-6DF2-C19A-1860F6CD6DB5}"/>
              </a:ext>
            </a:extLst>
          </p:cNvPr>
          <p:cNvGrpSpPr/>
          <p:nvPr/>
        </p:nvGrpSpPr>
        <p:grpSpPr>
          <a:xfrm>
            <a:off x="5207532" y="3759480"/>
            <a:ext cx="437971" cy="387673"/>
            <a:chOff x="5197134" y="3592869"/>
            <a:chExt cx="437971" cy="387673"/>
          </a:xfrm>
        </p:grpSpPr>
        <p:sp>
          <p:nvSpPr>
            <p:cNvPr id="7" name="Rectángulo 6">
              <a:extLst>
                <a:ext uri="{FF2B5EF4-FFF2-40B4-BE49-F238E27FC236}">
                  <a16:creationId xmlns:a16="http://schemas.microsoft.com/office/drawing/2014/main" id="{96865771-2DB0-19FC-DE32-BA42E88611CA}"/>
                </a:ext>
              </a:extLst>
            </p:cNvPr>
            <p:cNvSpPr/>
            <p:nvPr/>
          </p:nvSpPr>
          <p:spPr>
            <a:xfrm>
              <a:off x="5197134" y="3695943"/>
              <a:ext cx="437971" cy="284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white"/>
                  </a:solidFill>
                  <a:effectLst/>
                  <a:uLnTx/>
                  <a:uFillTx/>
                  <a:latin typeface="Calibri" panose="020F0502020204030204"/>
                  <a:ea typeface="+mn-ea"/>
                  <a:cs typeface="+mn-cs"/>
                </a:rPr>
                <a:t>47</a:t>
              </a:r>
            </a:p>
          </p:txBody>
        </p:sp>
        <p:grpSp>
          <p:nvGrpSpPr>
            <p:cNvPr id="16" name="Grupo 15">
              <a:extLst>
                <a:ext uri="{FF2B5EF4-FFF2-40B4-BE49-F238E27FC236}">
                  <a16:creationId xmlns:a16="http://schemas.microsoft.com/office/drawing/2014/main" id="{1E5893BE-5322-69B0-B7FB-F3B604B8AFD6}"/>
                </a:ext>
              </a:extLst>
            </p:cNvPr>
            <p:cNvGrpSpPr/>
            <p:nvPr/>
          </p:nvGrpSpPr>
          <p:grpSpPr>
            <a:xfrm>
              <a:off x="5355209" y="3592869"/>
              <a:ext cx="137886" cy="138158"/>
              <a:chOff x="5355209" y="3578355"/>
              <a:chExt cx="137886" cy="138158"/>
            </a:xfrm>
          </p:grpSpPr>
          <p:cxnSp>
            <p:nvCxnSpPr>
              <p:cNvPr id="22" name="Conector recto 21">
                <a:extLst>
                  <a:ext uri="{FF2B5EF4-FFF2-40B4-BE49-F238E27FC236}">
                    <a16:creationId xmlns:a16="http://schemas.microsoft.com/office/drawing/2014/main" id="{B22792D9-79C3-DDD9-100C-0084D0BFF3B6}"/>
                  </a:ext>
                </a:extLst>
              </p:cNvPr>
              <p:cNvCxnSpPr/>
              <p:nvPr/>
            </p:nvCxnSpPr>
            <p:spPr>
              <a:xfrm>
                <a:off x="5355209" y="3578355"/>
                <a:ext cx="0" cy="130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C872A69D-3456-2286-B96B-3D04FFF728C9}"/>
                  </a:ext>
                </a:extLst>
              </p:cNvPr>
              <p:cNvCxnSpPr/>
              <p:nvPr/>
            </p:nvCxnSpPr>
            <p:spPr>
              <a:xfrm>
                <a:off x="5493095" y="3585614"/>
                <a:ext cx="0" cy="130899"/>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26" name="Imagen 25">
            <a:extLst>
              <a:ext uri="{FF2B5EF4-FFF2-40B4-BE49-F238E27FC236}">
                <a16:creationId xmlns:a16="http://schemas.microsoft.com/office/drawing/2014/main" id="{17751384-2098-3CC8-55AD-7DE4D7D71971}"/>
              </a:ext>
            </a:extLst>
          </p:cNvPr>
          <p:cNvPicPr>
            <a:picLocks noChangeAspect="1"/>
          </p:cNvPicPr>
          <p:nvPr/>
        </p:nvPicPr>
        <p:blipFill>
          <a:blip r:embed="rId3"/>
          <a:stretch>
            <a:fillRect/>
          </a:stretch>
        </p:blipFill>
        <p:spPr>
          <a:xfrm>
            <a:off x="0" y="1673"/>
            <a:ext cx="12192000" cy="6854653"/>
          </a:xfrm>
          <a:prstGeom prst="rect">
            <a:avLst/>
          </a:prstGeom>
        </p:spPr>
      </p:pic>
      <p:sp>
        <p:nvSpPr>
          <p:cNvPr id="28" name="Rectángulo 27">
            <a:extLst>
              <a:ext uri="{FF2B5EF4-FFF2-40B4-BE49-F238E27FC236}">
                <a16:creationId xmlns:a16="http://schemas.microsoft.com/office/drawing/2014/main" id="{F7129682-9F15-0161-DCC9-813FF344E220}"/>
              </a:ext>
            </a:extLst>
          </p:cNvPr>
          <p:cNvSpPr/>
          <p:nvPr/>
        </p:nvSpPr>
        <p:spPr>
          <a:xfrm>
            <a:off x="3196049" y="3261426"/>
            <a:ext cx="7872002" cy="843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325"/>
            <a:r>
              <a:rPr lang="es-ES" sz="4400" b="1" dirty="0">
                <a:solidFill>
                  <a:schemeClr val="bg1"/>
                </a:solidFill>
              </a:rPr>
              <a:t>GRACIAS</a:t>
            </a:r>
            <a:endParaRPr lang="es-PE" sz="4400" b="1" dirty="0">
              <a:solidFill>
                <a:schemeClr val="bg1"/>
              </a:solidFill>
            </a:endParaRPr>
          </a:p>
        </p:txBody>
      </p:sp>
    </p:spTree>
    <p:extLst>
      <p:ext uri="{BB962C8B-B14F-4D97-AF65-F5344CB8AC3E}">
        <p14:creationId xmlns:p14="http://schemas.microsoft.com/office/powerpoint/2010/main" val="1479086132"/>
      </p:ext>
    </p:extLst>
  </p:cSld>
  <p:clrMapOvr>
    <a:masterClrMapping/>
  </p:clrMapOvr>
  <p:transition spd="slow"/>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19091</TotalTime>
  <Words>1153</Words>
  <Application>Microsoft Office PowerPoint</Application>
  <PresentationFormat>Panorámica</PresentationFormat>
  <Paragraphs>108</Paragraphs>
  <Slides>9</Slides>
  <Notes>0</Notes>
  <HiddenSlides>3</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Arial</vt:lpstr>
      <vt:lpstr>Calibri</vt:lpstr>
      <vt:lpstr>Calibri Light</vt:lpstr>
      <vt:lpstr>Century Gothic</vt:lpstr>
      <vt:lpstr>Forte</vt:lpstr>
      <vt:lpstr>Verdana</vt:lpstr>
      <vt:lpstr>Wingdings</vt:lpstr>
      <vt:lpstr>1_Tema de Office</vt:lpstr>
      <vt:lpstr>Tema de Office</vt:lpstr>
      <vt:lpstr>Presentación de PowerPoint</vt:lpstr>
      <vt:lpstr>DISPOSICIONES GENERALES</vt:lpstr>
      <vt:lpstr>Presentación de PowerPoint</vt:lpstr>
      <vt:lpstr>Presentación de PowerPoint</vt:lpstr>
      <vt:lpstr>DISPOSICIONES PARA LA PRUEBA DE CONOCIMIENTOS</vt:lpstr>
      <vt:lpstr>Presentación de PowerPoint</vt:lpstr>
      <vt:lpstr>Presentación de PowerPoint</vt:lpstr>
      <vt:lpstr>DISPOSICIONES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JOSE MANUEL PAMPANI CARRILLO</cp:lastModifiedBy>
  <cp:revision>333</cp:revision>
  <cp:lastPrinted>2024-01-05T14:44:01Z</cp:lastPrinted>
  <dcterms:created xsi:type="dcterms:W3CDTF">2023-04-02T02:23:00Z</dcterms:created>
  <dcterms:modified xsi:type="dcterms:W3CDTF">2025-11-04T13:43:47Z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0BFE32774BC147B3B45B130A71C9C19D</vt:lpwstr>
  </property>
  <property fmtid="{D5CDD505-2E9C-101B-9397-08002B2CF9AE}" pid="3" name="KSOProductBuildVer">
    <vt:lpwstr>3082-11.2.0.11537</vt:lpwstr>
  </property>
</Properties>
</file>